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solana-labs/explorer/blob/master/app/utils/programs.ts#L107" TargetMode="Externa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solana-labs/explorer/blob/master/app/utils/programs.ts#L107" TargetMode="Externa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INSTRUCTOR</a:t>
            </a:r>
            <a:r>
              <a:t>: Remember to slow down when giving the presentation!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Asymmetric crypto also created digital signatures, and that's the most important part of Solana today.</a:t>
            </a:r>
          </a:p>
          <a:p>
            <a:pPr/>
          </a:p>
          <a:p>
            <a:pPr/>
            <a:r>
              <a:t>Signatures allow systems to prove someone did something.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SSH! There’s usually a public key installed on servers you SSH into.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directory, install TypeScript, Solana web3.js and esrun: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generate-keypair.ts</a:t>
            </a:r>
          </a:p>
          <a:p>
            <a:pPr/>
          </a:p>
          <a:p>
            <a:pPr/>
            <a:r>
              <a:t>Then run it with esrun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 the file and run it again.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 the file and run it again.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how we got the keypair back from the private key - we only need to save the private key!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how does this relate to Solana?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we have Alice. And Alice has a keypair.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Solana we use the public key as an </a:t>
            </a:r>
            <a:r>
              <a:rPr b="1"/>
              <a:t>address</a:t>
            </a:r>
            <a:r>
              <a:t>. </a:t>
            </a:r>
          </a:p>
          <a:p>
            <a:pPr/>
            <a:r>
              <a:t>Alice uses the private key to sign transactions.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WSL2 and Windows Terminal</a:t>
            </a:r>
          </a:p>
          <a:p>
            <a:pPr/>
            <a:r>
              <a:t> node.js 18 or 20</a:t>
            </a:r>
          </a:p>
          <a:p>
            <a:pPr/>
            <a:r>
              <a:t> (Solana CLI tools aren't necessary at this point)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Everyone on Solana has at least one keypair, and the pubkey is used as their address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Transactions that don’t overlap can be processed at the same time</a:t>
            </a:r>
          </a:p>
          <a:p>
            <a:pPr/>
          </a:p>
          <a:p>
            <a:pPr/>
            <a:r>
              <a:t>This seems obvious, but older blockchains generally wait for transactions to complete in order. This makes them very slow.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check-balance.ts</a:t>
            </a:r>
          </a:p>
          <a:p>
            <a:pPr/>
          </a:p>
          <a:p>
            <a:pPr/>
            <a:r>
              <a:t>We're not going to load the keypair from a file this time, but instead paste in your public key. We'll explain why later.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generate-keypair.ts</a:t>
            </a:r>
          </a:p>
          <a:p>
            <a:pPr/>
          </a:p>
          <a:p>
            <a:pPr/>
            <a:r>
              <a:t>Then run it with esrun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the class if they want to set up a devnet wallet.</a:t>
            </a:r>
          </a:p>
          <a:p>
            <a:p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alice and bob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programs that create tokens, swap tokens, art marketplaces, escrows, market makers, DePIN apps, auctions, retail payments platforms, etc - are called Solana programs.</a:t>
            </a:r>
          </a:p>
          <a:p>
            <a:pPr/>
          </a:p>
          <a:p>
            <a:pPr/>
            <a:r>
              <a:t>Called 'Smart Contracts' in older blockchains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https://github.com/solana-labs/explorer/blob/master/app/utils/programs.ts#L107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programs that create tokens, swap tokens, art marketplaces, escrows, market makers, DePIN apps, auctions, retail payments platforms, etc - are called Solana programs.</a:t>
            </a:r>
          </a:p>
          <a:p>
            <a:pPr/>
          </a:p>
          <a:p>
            <a:pPr/>
            <a:r>
              <a:t>Called 'Smart Contracts' in older blockchains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https://github.com/solana-labs/explorer/blob/master/app/utils/programs.ts#L107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2" name="Shape 5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Programs have addresses too.</a:t>
            </a:r>
          </a:p>
          <a:p>
            <a:pPr/>
            <a:r>
              <a:t>A program address itself is just the program, not it’s data.</a:t>
            </a:r>
          </a:p>
          <a:p>
            <a:pPr/>
            <a:r>
              <a:t>Memory on your computer works the same way - programs are separated from data.</a:t>
            </a:r>
          </a:p>
          <a:p>
            <a:pPr/>
            <a:r>
              <a:t>Well known programs: system, token, token extensions program, metaplex, jupiter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WSL2 and Windows Terminal</a:t>
            </a:r>
          </a:p>
          <a:p>
            <a:pPr/>
            <a:r>
              <a:t> node.js 18 or 20</a:t>
            </a:r>
          </a:p>
          <a:p>
            <a:pPr/>
            <a:r>
              <a:t> (Solana CLI tools aren't necessary at this point)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the transaction in explorer: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8" name="Shape 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sol is now sent to Bob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send-sol.ts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hape 5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get money from family overseas, win a hackathon, or buy snacks at Solana events, you’ll be using USDC rather than SOL.</a:t>
            </a:r>
          </a:p>
          <a:p>
            <a:pPr/>
          </a:p>
          <a:p>
            <a:pPr/>
            <a:r>
              <a:t>So what about USDC?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hape 5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Alice and Bob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Tokens on Solana each have a distinct </a:t>
            </a:r>
            <a:r>
              <a:rPr b="1"/>
              <a:t>token mint address</a:t>
            </a:r>
            <a:r>
              <a:t>, run by the mint authority -  the person or organisation that produces the token. The mint is the factory that produces tokens.</a:t>
            </a:r>
            <a:br/>
            <a:br/>
            <a:r>
              <a:t>USDC is produced by Circle, and Circle run the USDC mint at an address they put on their website.</a:t>
            </a:r>
          </a:p>
          <a:p>
            <a:p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8" name="Shape 6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3" name="Shape 6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 their name</a:t>
            </a:r>
          </a:p>
          <a:p>
            <a:pPr/>
            <a:r>
              <a:t>  where they work / study</a:t>
            </a:r>
          </a:p>
          <a:p>
            <a:pPr/>
            <a:r>
              <a:t>  why they’re interested in blockchain, or any experience</a:t>
            </a:r>
          </a:p>
          <a:p>
            <a:pPr/>
          </a:p>
          <a:p>
            <a:pPr/>
            <a:r>
              <a:t>STUDENTS GO FIRST! pick someone.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Shape 6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Alice gets some USDC from Bob. </a:t>
            </a:r>
          </a:p>
          <a:p>
            <a:pPr/>
          </a:p>
          <a:p>
            <a:pPr/>
            <a:r>
              <a:t>We can make a transaction with two instructions:</a:t>
            </a:r>
          </a:p>
          <a:p>
            <a:pPr/>
            <a:r>
              <a:t> - The </a:t>
            </a:r>
            <a:r>
              <a:rPr b="1"/>
              <a:t>associated token program </a:t>
            </a:r>
            <a:r>
              <a:t>has a </a:t>
            </a:r>
            <a:r>
              <a:rPr b="1"/>
              <a:t>buildATA()</a:t>
            </a:r>
            <a:r>
              <a:t> function. This creates the associated token account if it doesn’t already exist.</a:t>
            </a:r>
          </a:p>
          <a:p>
            <a:pPr/>
            <a:r>
              <a:t> - The </a:t>
            </a:r>
            <a:r>
              <a:rPr b="1"/>
              <a:t>token</a:t>
            </a:r>
            <a:r>
              <a:t> account has a </a:t>
            </a:r>
            <a:r>
              <a:rPr b="1"/>
              <a:t>transfer() </a:t>
            </a:r>
            <a:r>
              <a:t>function</a:t>
            </a:r>
          </a:p>
          <a:p>
            <a:pPr/>
          </a:p>
          <a:p>
            <a:pPr/>
            <a:r>
              <a:t>Combining those, Alice now has the USDC in account associated with her wallet.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2" name="Shape 6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an account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9" name="Shape 6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Shape 6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Let's mint some tokens.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6" name="Shape 7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mint the tokens directly to any associated token account - this could be our own ATA, or a classmates.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6" name="Shape 7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Let's send some tokens. You can </a:t>
            </a:r>
            <a:r>
              <a:rPr b="1"/>
              <a:t>any token that you have</a:t>
            </a:r>
            <a:r>
              <a:t>, to </a:t>
            </a:r>
            <a:r>
              <a:rPr b="1"/>
              <a:t>anyone else in the class</a:t>
            </a:r>
            <a:r>
              <a:t> - you just need to know their wallet address, and the token you want to send.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 the tokens!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0" name="Shape 7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 starts with cryptography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2" name="Shape 7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there may be warnings</a:t>
            </a:r>
          </a:p>
          <a:p>
            <a:pPr/>
            <a:r>
              <a:t>We keep 'solana-program' crate in line with our installed version of the CLI.</a:t>
            </a:r>
          </a:p>
          <a:p>
            <a:pPr/>
          </a:p>
          <a:p>
            <a:pPr/>
            <a:r>
              <a:t>solana -V</a:t>
            </a:r>
          </a:p>
          <a:p>
            <a:pPr/>
          </a:p>
          <a:p>
            <a:pPr/>
            <a:r>
              <a:t>Jacob mentions you won't need to do this in an upcoming release.</a:t>
            </a:r>
          </a:p>
          <a:p>
            <a:pPr/>
          </a:p>
          <a:p>
            <a:pPr/>
            <a:r>
              <a:t>ahash errors: fix it by going to programs/anchor-counter/Cargo.toml:</a:t>
            </a:r>
          </a:p>
          <a:p>
            <a:pPr/>
            <a:r>
              <a:t>add </a:t>
            </a:r>
          </a:p>
          <a:p>
            <a:pPr/>
            <a:r>
              <a:t>[dependencies]</a:t>
            </a:r>
          </a:p>
          <a:p>
            <a:pPr/>
            <a:r>
              <a:t>ahash = "=0.8.4"</a:t>
            </a:r>
          </a:p>
          <a:p>
            <a:pPr/>
          </a:p>
          <a:p>
            <a:pPr/>
            <a:r>
              <a:t>In top level Cargo.toml set </a:t>
            </a:r>
          </a:p>
          <a:p>
            <a:pPr/>
            <a:r>
              <a:t>[workspace]</a:t>
            </a:r>
          </a:p>
          <a:p>
            <a:pPr/>
            <a:r>
              <a:t>resolver = "2"</a:t>
            </a:r>
          </a:p>
          <a:p>
            <a:pPr/>
            <a:r>
              <a:t>This also fixes the libc future deprecations warning! </a:t>
            </a:r>
          </a:p>
          <a:p>
            <a:pPr/>
          </a:p>
          <a:p>
            <a:pPr/>
            <a:r>
              <a:t>And rename ctx to _ctx</a:t>
            </a:r>
          </a:p>
          <a:p>
            <a:pPr/>
          </a:p>
          <a:p>
            <a:pPr/>
            <a:r>
              <a:t>And set a license in package.json</a:t>
            </a:r>
          </a:p>
          <a:p>
            <a:p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9" name="Shape 7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6" name="Shape 8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3" name="Shape 8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0" name="Shape 8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7" name="Shape 8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Frameworks for other languages, including TypeScript, Python and Move are coming soon.</a:t>
            </a:r>
          </a:p>
          <a:p>
            <a:pPr/>
          </a:p>
          <a:p>
            <a:pPr/>
            <a:r>
              <a:t>These frameworks implement common security checks automatically, and handle common tasks like:</a:t>
            </a:r>
          </a:p>
          <a:p>
            <a:pPr/>
          </a:p>
          <a:p>
            <a:pPr/>
            <a:r>
              <a:t>sending incoming instructions to the right instruction handlers</a:t>
            </a:r>
          </a:p>
          <a:p>
            <a:pPr/>
            <a:r>
              <a:t>deserialising data from incoming transactions</a:t>
            </a:r>
          </a:p>
          <a:p>
            <a:pPr/>
            <a:r>
              <a:t>checking the accounts provided with incoming instructions, for example to check that certain accounts are of a particular type, or are distinct from other accounts.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1" name="Shape 8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have VScode, install Rust Analyzer!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3" name="Shape 8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People have sometimes had trouble in this lab from mixing favourites and favorites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Ancient Egypt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8" name="Shape 8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Solana 1.18 is nearly out and includes many fixes (particulaly around ahash) that make it preferable over 1.17</a:t>
            </a:r>
          </a:p>
          <a:p>
            <a:pPr/>
          </a:p>
          <a:p>
            <a:pPr/>
            <a:r>
              <a:t>Remember Anchor uses rustc that comes from Solana CLI, not the global rustc</a:t>
            </a:r>
          </a:p>
          <a:p>
            <a:pPr/>
          </a:p>
          <a:p>
            <a:pPr/>
            <a:r>
              <a:t>cargo build-sbf --version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3" name="Shape 8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there may be warnings, see next slide.</a:t>
            </a:r>
          </a:p>
          <a:p>
            <a:pPr/>
          </a:p>
          <a:p>
            <a:pPr/>
            <a:r>
              <a:t>"these are problems that could happen"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6" name="Shape 8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3" name="Shape 8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0" name="Shape 9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7" name="Shape 9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6" name="Shape 9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3" name="Shape 9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0" name="Shape 9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Mary queen of scotS in the tower of london</a:t>
            </a:r>
          </a:p>
          <a:p>
            <a:pPr/>
            <a:r>
              <a:t>The germans in WW2 with the enigma machine</a:t>
            </a:r>
          </a:p>
          <a:p>
            <a:pPr/>
          </a:p>
          <a:p>
            <a:pPr/>
            <a:r>
              <a:t>And symmetric cryptography was all of cryptography until the 1970s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Rivest, Shamir, Adleman</a:t>
            </a:r>
          </a:p>
          <a:p>
            <a:pPr/>
          </a:p>
          <a:p>
            <a:pPr/>
            <a:r>
              <a:t>Clifford Cocks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the chat app in your wallet!</a:t>
            </a:r>
          </a:p>
          <a:p>
            <a:pPr/>
            <a:r>
              <a:t>Also the HDCP used for this presentation! There’s a public key used by the projector.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lib.rs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lib.rs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lib.rs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lib.rs" TargetMode="Externa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5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inyurl.com/4fetsh7a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png"/><Relationship Id="rId15" Type="http://schemas.openxmlformats.org/officeDocument/2006/relationships/image" Target="../media/image2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pl.solana.com/memo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4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12.png"/><Relationship Id="rId12" Type="http://schemas.openxmlformats.org/officeDocument/2006/relationships/image" Target="../media/image42.png"/><Relationship Id="rId13" Type="http://schemas.openxmlformats.org/officeDocument/2006/relationships/image" Target="../media/image4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6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5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69" y="-93185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315" y="-30167"/>
            <a:ext cx="13801045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OLANA FOUNDATION"/>
          <p:cNvSpPr txBox="1"/>
          <p:nvPr>
            <p:ph type="body" idx="21"/>
          </p:nvPr>
        </p:nvSpPr>
        <p:spPr>
          <a:xfrm>
            <a:off x="1257299" y="8388929"/>
            <a:ext cx="21971002" cy="691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cap="all"/>
            </a:lvl1pPr>
          </a:lstStyle>
          <a:p>
            <a:pPr/>
            <a:r>
              <a:t>SOLANA FOUNDATION</a:t>
            </a:r>
          </a:p>
        </p:txBody>
      </p:sp>
      <p:sp>
        <p:nvSpPr>
          <p:cNvPr id="154" name="Solana PROFESSIONAL EDUCATION"/>
          <p:cNvSpPr txBox="1"/>
          <p:nvPr>
            <p:ph type="ctrTitle"/>
          </p:nvPr>
        </p:nvSpPr>
        <p:spPr>
          <a:xfrm>
            <a:off x="1206498" y="3872114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cap="all"/>
            </a:lvl1pPr>
          </a:lstStyle>
          <a:p>
            <a:pPr/>
            <a:r>
              <a:t>Solana PROFESSIONAL EDUCATION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 rot="21479308">
            <a:off x="-2328398" y="11093675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MIKE MACCANA"/>
          <p:cNvSpPr txBox="1"/>
          <p:nvPr/>
        </p:nvSpPr>
        <p:spPr>
          <a:xfrm>
            <a:off x="1257299" y="8922780"/>
            <a:ext cx="21971002" cy="6917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b="1" cap="all" sz="3600">
                <a:solidFill>
                  <a:srgbClr val="000000"/>
                </a:solidFill>
              </a:defRPr>
            </a:lvl1pPr>
          </a:lstStyle>
          <a:p>
            <a:pPr/>
            <a:r>
              <a:t>MIKE MACCANA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303921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1007">
            <a:off x="-1280716" y="1778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IPIENT DECRYPTS…"/>
          <p:cNvSpPr txBox="1"/>
          <p:nvPr/>
        </p:nvSpPr>
        <p:spPr>
          <a:xfrm>
            <a:off x="4300270" y="9439287"/>
            <a:ext cx="15783459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RECIPIENT DECRYPTS </a:t>
            </a:r>
          </a:p>
          <a:p>
            <a:pPr>
              <a:defRPr cap="all" sz="9600"/>
            </a:pPr>
            <a:r>
              <a:t>USING </a:t>
            </a:r>
            <a:r>
              <a:rPr b="1"/>
              <a:t>THE SAME SECRET</a:t>
            </a:r>
          </a:p>
        </p:txBody>
      </p:sp>
      <p:sp>
        <p:nvSpPr>
          <p:cNvPr id="222" name="sender encrypts…"/>
          <p:cNvSpPr txBox="1"/>
          <p:nvPr/>
        </p:nvSpPr>
        <p:spPr>
          <a:xfrm>
            <a:off x="6186373" y="5562351"/>
            <a:ext cx="12011254" cy="296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encrypts </a:t>
            </a:r>
          </a:p>
          <a:p>
            <a:pPr>
              <a:defRPr cap="all" sz="9600"/>
            </a:pPr>
            <a:r>
              <a:t>USING THE secret</a:t>
            </a:r>
          </a:p>
        </p:txBody>
      </p:sp>
      <p:sp>
        <p:nvSpPr>
          <p:cNvPr id="223" name="SENDER AND RECIPIENT…"/>
          <p:cNvSpPr txBox="1"/>
          <p:nvPr/>
        </p:nvSpPr>
        <p:spPr>
          <a:xfrm>
            <a:off x="4831841" y="8558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400">
        <p159:morph option="byObject"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use anchor_lang::prelude::*;…"/>
          <p:cNvSpPr txBox="1"/>
          <p:nvPr/>
        </p:nvSpPr>
        <p:spPr>
          <a:xfrm>
            <a:off x="3063481" y="5074204"/>
            <a:ext cx="16936238" cy="441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use</a:t>
            </a:r>
            <a:r>
              <a:t> anchor_lang::prelude::*;</a:t>
            </a: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program's address! You don't need to change it.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This matches the private key in the target/deploy directory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declare_id</a:t>
            </a:r>
            <a:r>
              <a:rPr>
                <a:solidFill>
                  <a:srgbClr val="569CD6"/>
                </a:solidFill>
              </a:rPr>
              <a:t>!</a:t>
            </a:r>
            <a:r>
              <a:rPr>
                <a:solidFill>
                  <a:srgbClr val="D4D4D4"/>
                </a:solidFill>
              </a:rPr>
              <a:t>(</a:t>
            </a:r>
            <a:r>
              <a:t>"KEEP THE EXISTING PUBLIC KEY"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Anchor programs always use 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#[constant]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t> ANCHOR_DISCRIMINATOR_SIZE: usize =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</p:txBody>
      </p:sp>
      <p:sp>
        <p:nvSpPr>
          <p:cNvPr id="882" name="5. Import Anchor prelude, and tell Anchor what we will store in our PDA"/>
          <p:cNvSpPr txBox="1"/>
          <p:nvPr/>
        </p:nvSpPr>
        <p:spPr>
          <a:xfrm>
            <a:off x="1205263" y="946317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Import Anchor prelude, and tell Anchor what we will store in our PDA </a:t>
            </a:r>
          </a:p>
        </p:txBody>
      </p:sp>
      <p:sp>
        <p:nvSpPr>
          <p:cNvPr id="883" name="programs/favorites/src/lib.rs"/>
          <p:cNvSpPr txBox="1"/>
          <p:nvPr/>
        </p:nvSpPr>
        <p:spPr>
          <a:xfrm>
            <a:off x="2128403" y="3924150"/>
            <a:ext cx="587136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</a:p>
        </p:txBody>
      </p:sp>
      <p:sp>
        <p:nvSpPr>
          <p:cNvPr id="884" name="continued on next slide..."/>
          <p:cNvSpPr txBox="1"/>
          <p:nvPr/>
        </p:nvSpPr>
        <p:spPr>
          <a:xfrm>
            <a:off x="1956823" y="104926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// Our Solana program!…"/>
          <p:cNvSpPr txBox="1"/>
          <p:nvPr/>
        </p:nvSpPr>
        <p:spPr>
          <a:xfrm>
            <a:off x="3723881" y="3073400"/>
            <a:ext cx="16936238" cy="9093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Solana program! 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#[program]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mod</a:t>
            </a:r>
            <a:r>
              <a:t> favorites {</a:t>
            </a:r>
          </a:p>
          <a:p>
            <a:pPr algn="l" defTabSz="457200">
              <a:defRPr sz="21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use</a:t>
            </a:r>
            <a:r>
              <a:rPr>
                <a:solidFill>
                  <a:srgbClr val="D4D4D4"/>
                </a:solidFill>
              </a:rPr>
              <a:t> </a:t>
            </a:r>
            <a:r>
              <a:t>super</a:t>
            </a:r>
            <a:r>
              <a:rPr>
                <a:solidFill>
                  <a:srgbClr val="D4D4D4"/>
                </a:solidFill>
              </a:rPr>
              <a:t>::*;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Our instruction handler! It sets the user's favorite number and color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fn</a:t>
            </a:r>
            <a:r>
              <a:t> set_favorites(context: Context&lt;SetFavorites&gt;, number: u64, color: String) -&gt; Result&lt;()&gt; {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let</a:t>
            </a:r>
            <a:r>
              <a:t> user_public_key = context.accounts.user.key();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msg!</a:t>
            </a:r>
            <a:r>
              <a:t>(</a:t>
            </a:r>
            <a:r>
              <a:rPr>
                <a:solidFill>
                  <a:srgbClr val="CE9178"/>
                </a:solidFill>
              </a:rPr>
              <a:t>"Greetings from </a:t>
            </a:r>
            <a:r>
              <a:rPr>
                <a:solidFill>
                  <a:srgbClr val="569CD6"/>
                </a:solidFill>
              </a:rPr>
              <a:t>{}</a:t>
            </a:r>
            <a:r>
              <a:rPr>
                <a:solidFill>
                  <a:srgbClr val="CE9178"/>
                </a:solidFill>
              </a:rPr>
              <a:t>"</a:t>
            </a:r>
            <a:r>
              <a:t>, context.program_id);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msg!</a:t>
            </a:r>
            <a:r>
              <a:t>(</a:t>
            </a:r>
          </a:p>
          <a:p>
            <a:pPr algn="l" defTabSz="457200">
              <a:defRPr sz="21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"User </a:t>
            </a:r>
            <a:r>
              <a:rPr>
                <a:solidFill>
                  <a:srgbClr val="569CD6"/>
                </a:solidFill>
              </a:rPr>
              <a:t>{}</a:t>
            </a:r>
            <a:r>
              <a:t>'s favorite number is </a:t>
            </a:r>
            <a:r>
              <a:rPr>
                <a:solidFill>
                  <a:srgbClr val="569CD6"/>
                </a:solidFill>
              </a:rPr>
              <a:t>{}</a:t>
            </a:r>
            <a:r>
              <a:t> and favorite color is: </a:t>
            </a:r>
            <a:r>
              <a:rPr>
                <a:solidFill>
                  <a:srgbClr val="569CD6"/>
                </a:solidFill>
              </a:rPr>
              <a:t>{}</a:t>
            </a:r>
            <a:r>
              <a:t>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user_public_key,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number,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color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context.accounts.favorites.</a:t>
            </a:r>
            <a:r>
              <a:rPr u="sng"/>
              <a:t>set_inner</a:t>
            </a:r>
            <a:r>
              <a:t>(Favorites {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number,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color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5CEA8"/>
                </a:solidFill>
              </a:rPr>
              <a:t>Ok</a:t>
            </a:r>
            <a:r>
              <a:t>(())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We can also add a get_favorites instruction to get the user's favorite number and color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89" name="6. Make a module for a Solana Program!"/>
          <p:cNvSpPr txBox="1"/>
          <p:nvPr/>
        </p:nvSpPr>
        <p:spPr>
          <a:xfrm>
            <a:off x="1002063" y="590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a module for a Solana Program!</a:t>
            </a:r>
          </a:p>
        </p:txBody>
      </p:sp>
      <p:sp>
        <p:nvSpPr>
          <p:cNvPr id="890" name="programs/favorites/src/lib.rs continued..."/>
          <p:cNvSpPr txBox="1"/>
          <p:nvPr/>
        </p:nvSpPr>
        <p:spPr>
          <a:xfrm>
            <a:off x="2636403" y="2098247"/>
            <a:ext cx="841248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  <p:sp>
        <p:nvSpPr>
          <p:cNvPr id="891" name="continued on next slide..."/>
          <p:cNvSpPr txBox="1"/>
          <p:nvPr/>
        </p:nvSpPr>
        <p:spPr>
          <a:xfrm>
            <a:off x="2464823" y="12506854"/>
            <a:ext cx="525505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// What we will put inside the Favorites PDA…"/>
          <p:cNvSpPr txBox="1"/>
          <p:nvPr/>
        </p:nvSpPr>
        <p:spPr>
          <a:xfrm>
            <a:off x="4739881" y="5410199"/>
            <a:ext cx="16936238" cy="441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What we will put inside the Favorites PDA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#[account]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#[derive(InitSpace)]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struct</a:t>
            </a:r>
            <a:r>
              <a:t> Favorites 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number: u64,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#[max_len(</a:t>
            </a:r>
            <a:r>
              <a:rPr>
                <a:solidFill>
                  <a:srgbClr val="B5CEA8"/>
                </a:solidFill>
              </a:rPr>
              <a:t>50</a:t>
            </a:r>
            <a:r>
              <a:t>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color: String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96" name="6. Tell Anchor what will go inside our PDA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Tell Anchor what will go inside our PDA</a:t>
            </a:r>
          </a:p>
        </p:txBody>
      </p:sp>
      <p:sp>
        <p:nvSpPr>
          <p:cNvPr id="897" name="continued on next slide..."/>
          <p:cNvSpPr txBox="1"/>
          <p:nvPr/>
        </p:nvSpPr>
        <p:spPr>
          <a:xfrm>
            <a:off x="2464823" y="12506854"/>
            <a:ext cx="525505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898" name="programs/favorites/src/lib.rs continued..."/>
          <p:cNvSpPr txBox="1"/>
          <p:nvPr/>
        </p:nvSpPr>
        <p:spPr>
          <a:xfrm>
            <a:off x="2738003" y="3030323"/>
            <a:ext cx="841248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// When people call the set_favorites instruction, they will need to provide the accounts that will be modifed. This keeps Solana fast!…"/>
          <p:cNvSpPr txBox="1"/>
          <p:nvPr/>
        </p:nvSpPr>
        <p:spPr>
          <a:xfrm>
            <a:off x="4739881" y="3987800"/>
            <a:ext cx="16936238" cy="7264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When people call the set_favorites instruction, they will need to provide the accounts that will be modifed. This keeps Solana fast!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#[derive(Accounts)]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struct</a:t>
            </a:r>
            <a:r>
              <a:t> SetFavorites&lt;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&gt; 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#[account(</a:t>
            </a:r>
            <a:r>
              <a:rPr>
                <a:solidFill>
                  <a:srgbClr val="569CD6"/>
                </a:solidFill>
              </a:rPr>
              <a:t>mut</a:t>
            </a:r>
            <a:r>
              <a:t>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user: Signer&lt;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#[account(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init,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payer = user,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space = ANCHOR_DISCRIMINATOR_SIZE + Favorites::INIT_SPACE,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seeds=[</a:t>
            </a:r>
            <a:r>
              <a:rPr>
                <a:solidFill>
                  <a:srgbClr val="CE9178"/>
                </a:solidFill>
              </a:rPr>
              <a:t>b"favorites"</a:t>
            </a:r>
            <a:r>
              <a:t>, user.key().as_ref()],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bump)]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favorites: Account&lt;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, Favorites&gt;,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system_program: Program&lt;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, System&gt;,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903" name="6. Tell Anchor the accounts that must be provided"/>
          <p:cNvSpPr txBox="1"/>
          <p:nvPr/>
        </p:nvSpPr>
        <p:spPr>
          <a:xfrm>
            <a:off x="1103663" y="422869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Tell Anchor the accounts that must be provided</a:t>
            </a:r>
          </a:p>
        </p:txBody>
      </p:sp>
      <p:sp>
        <p:nvSpPr>
          <p:cNvPr id="904" name="Done! You have made a solana program"/>
          <p:cNvSpPr txBox="1"/>
          <p:nvPr/>
        </p:nvSpPr>
        <p:spPr>
          <a:xfrm>
            <a:off x="2464823" y="12506854"/>
            <a:ext cx="827852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Done! You have made a solana program</a:t>
            </a:r>
          </a:p>
        </p:txBody>
      </p:sp>
      <p:sp>
        <p:nvSpPr>
          <p:cNvPr id="905" name="programs/favorites/src/lib.rs continued..."/>
          <p:cNvSpPr txBox="1"/>
          <p:nvPr/>
        </p:nvSpPr>
        <p:spPr>
          <a:xfrm>
            <a:off x="2738003" y="3030323"/>
            <a:ext cx="841248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// Load our wallet…"/>
          <p:cNvSpPr txBox="1"/>
          <p:nvPr/>
        </p:nvSpPr>
        <p:spPr>
          <a:xfrm>
            <a:off x="3723881" y="4834838"/>
            <a:ext cx="16936238" cy="5486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Load our wallet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user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airdropIfRequired(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anchor.getProvider().connection,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user.publicKey,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0.5</a:t>
            </a:r>
            <a:r>
              <a:t> * web3.LAMPORTS_PER_SOL,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</a:t>
            </a:r>
            <a:r>
              <a:t> * web3.LAMPORTS_PER_SOL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Here's what we want to write to the blockchain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favoriteNumber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anchor.BN(</a:t>
            </a:r>
            <a:r>
              <a:rPr>
                <a:solidFill>
                  <a:srgbClr val="B5CEA8"/>
                </a:solidFill>
              </a:rPr>
              <a:t>23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favoriteColor = </a:t>
            </a:r>
            <a:r>
              <a:rPr>
                <a:solidFill>
                  <a:srgbClr val="CE9178"/>
                </a:solidFill>
              </a:rPr>
              <a:t>"red"</a:t>
            </a:r>
            <a:r>
              <a:t>;</a:t>
            </a:r>
          </a:p>
        </p:txBody>
      </p:sp>
      <p:sp>
        <p:nvSpPr>
          <p:cNvPr id="910" name="6. Make some tests! First load a user keypair.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some tests! First load a user keypair.</a:t>
            </a:r>
          </a:p>
        </p:txBody>
      </p:sp>
      <p:sp>
        <p:nvSpPr>
          <p:cNvPr id="911" name="continued on next slide..."/>
          <p:cNvSpPr txBox="1"/>
          <p:nvPr/>
        </p:nvSpPr>
        <p:spPr>
          <a:xfrm>
            <a:off x="2464823" y="12038036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912" name="Inside tests/favorites.ts, inside the the 'it' block"/>
          <p:cNvSpPr txBox="1"/>
          <p:nvPr/>
        </p:nvSpPr>
        <p:spPr>
          <a:xfrm>
            <a:off x="2710879" y="3810784"/>
            <a:ext cx="1002776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Inside tests/favorites.ts, </a:t>
            </a:r>
            <a:r>
              <a:rPr b="1"/>
              <a:t>inside the the 'it' block</a:t>
            </a:r>
          </a:p>
        </p:txBody>
      </p:sp>
      <p:sp>
        <p:nvSpPr>
          <p:cNvPr id="913" name="Rename the 'it' block to be it(&quot;Writes our favorites to the blockchain&quot; ...."/>
          <p:cNvSpPr txBox="1"/>
          <p:nvPr/>
        </p:nvSpPr>
        <p:spPr>
          <a:xfrm>
            <a:off x="2464823" y="10873796"/>
            <a:ext cx="18924738" cy="63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Rename the 'it' block to be </a:t>
            </a:r>
            <a:r>
              <a:rPr>
                <a:solidFill>
                  <a:srgbClr val="D4D4D4"/>
                </a:solidFill>
                <a:latin typeface="Andale Mono"/>
                <a:ea typeface="Andale Mono"/>
                <a:cs typeface="Andale Mono"/>
                <a:sym typeface="Andale Mono"/>
              </a:rPr>
              <a:t>it(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"Writes our favorites to the blockchain" ...</a:t>
            </a:r>
            <a:r>
              <a:rPr>
                <a:solidFill>
                  <a:srgbClr val="D4D4D4"/>
                </a:solidFill>
                <a:latin typeface="Andale Mono"/>
                <a:ea typeface="Andale Mono"/>
                <a:cs typeface="Andale Mono"/>
                <a:sym typeface="Andale Mono"/>
              </a:rPr>
              <a:t>.</a:t>
            </a:r>
          </a:p>
        </p:txBody>
      </p:sp>
      <p:sp>
        <p:nvSpPr>
          <p:cNvPr id="914" name="cp ../.env .env"/>
          <p:cNvSpPr txBox="1"/>
          <p:nvPr/>
        </p:nvSpPr>
        <p:spPr>
          <a:xfrm>
            <a:off x="2710879" y="2824550"/>
            <a:ext cx="422977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cp ../.env .env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// Generate the PDA for the user's favorites…"/>
          <p:cNvSpPr txBox="1"/>
          <p:nvPr/>
        </p:nvSpPr>
        <p:spPr>
          <a:xfrm>
            <a:off x="3723881" y="3526738"/>
            <a:ext cx="16936238" cy="8102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Generate the PDA for the user's favorites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favoritesPdaAndBump = web3.PublicKey.findProgramAddressSync(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[Buffer.from(</a:t>
            </a:r>
            <a:r>
              <a:rPr>
                <a:solidFill>
                  <a:srgbClr val="CE9178"/>
                </a:solidFill>
              </a:rPr>
              <a:t>"favorites"</a:t>
            </a:r>
            <a:r>
              <a:t>), user.publicKey.toBuffer()],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program.programId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favoritesPda = favoritesPdaAndBump[</a:t>
            </a:r>
            <a:r>
              <a:rPr>
                <a:solidFill>
                  <a:srgbClr val="B5CEA8"/>
                </a:solidFill>
              </a:rPr>
              <a:t>0</a:t>
            </a:r>
            <a:r>
              <a:t>];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Make a transaction to write to the blockchain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t> tx: string | null =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;</a:t>
            </a:r>
          </a:p>
          <a:p>
            <a:pPr algn="l" defTabSz="457200">
              <a:defRPr sz="16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try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tx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program.methods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Call the set_favorites instruction handler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.setFavorites(favoriteNumber, favoriteColor)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.accounts({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user: user.publicKey,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favorites: favoritesPda,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Sign the transaction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.signers([user])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Send the transaction to the cluster or RPC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.rpc();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 </a:t>
            </a:r>
            <a:r>
              <a:rPr>
                <a:solidFill>
                  <a:srgbClr val="569CD6"/>
                </a:solidFill>
              </a:rPr>
              <a:t>catch</a:t>
            </a:r>
            <a:r>
              <a:t> (thrownObject) {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Let's properly log the error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so we can see the program involed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and (for well known programs) the full log message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t> rawError = thrownObject </a:t>
            </a:r>
            <a:r>
              <a:rPr>
                <a:solidFill>
                  <a:srgbClr val="569CD6"/>
                </a:solidFill>
              </a:rPr>
              <a:t>as</a:t>
            </a:r>
            <a:r>
              <a:t> Error;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569CD6"/>
                </a:solidFill>
              </a:rPr>
              <a:t>throw</a:t>
            </a:r>
            <a:r>
              <a:t>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Error(getCustomErrorMessage(systemProgramErrors, rawError.message));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919" name="6. Write data to the chain for the user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Write data to the chain for the user</a:t>
            </a:r>
          </a:p>
        </p:txBody>
      </p:sp>
      <p:sp>
        <p:nvSpPr>
          <p:cNvPr id="920" name="continued on next slide..."/>
          <p:cNvSpPr txBox="1"/>
          <p:nvPr/>
        </p:nvSpPr>
        <p:spPr>
          <a:xfrm>
            <a:off x="2464823" y="12038036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921" name="continued..."/>
          <p:cNvSpPr txBox="1"/>
          <p:nvPr/>
        </p:nvSpPr>
        <p:spPr>
          <a:xfrm>
            <a:off x="2382403" y="2520392"/>
            <a:ext cx="252831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st dataFromPda = await program.account.favorites.fetch(favoritesPda);…"/>
          <p:cNvSpPr txBox="1"/>
          <p:nvPr/>
        </p:nvSpPr>
        <p:spPr>
          <a:xfrm>
            <a:off x="3723881" y="6581088"/>
            <a:ext cx="16936238" cy="19939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dataFromPda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program.account.favorites.fetch(favoritesPda);</a:t>
            </a:r>
          </a:p>
          <a:p>
            <a:pPr algn="l" defTabSz="457200">
              <a:defRPr sz="1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And make sure it matches!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assert.equal(dataFromPda.color, favoriteColor);</a:t>
            </a:r>
          </a:p>
          <a:p>
            <a:pPr algn="l" defTabSz="457200">
              <a:defRPr sz="1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A little extra work to make sure the BNs are equal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assert.equal(dataFromPda.number.toString(), favoriteNumber.toString());</a:t>
            </a:r>
          </a:p>
        </p:txBody>
      </p:sp>
      <p:sp>
        <p:nvSpPr>
          <p:cNvPr id="926" name="6. Check the data was written!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Check the data was written!</a:t>
            </a:r>
          </a:p>
        </p:txBody>
      </p:sp>
      <p:sp>
        <p:nvSpPr>
          <p:cNvPr id="927" name="continued..."/>
          <p:cNvSpPr txBox="1"/>
          <p:nvPr/>
        </p:nvSpPr>
        <p:spPr>
          <a:xfrm>
            <a:off x="2433203" y="4857193"/>
            <a:ext cx="252831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continued...</a:t>
            </a:r>
          </a:p>
        </p:txBody>
      </p:sp>
      <p:sp>
        <p:nvSpPr>
          <p:cNvPr id="928" name="anchor test"/>
          <p:cNvSpPr txBox="1"/>
          <p:nvPr/>
        </p:nvSpPr>
        <p:spPr>
          <a:xfrm>
            <a:off x="-4325178" y="9663985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anchor test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6. Run the tests with…"/>
          <p:cNvSpPr txBox="1"/>
          <p:nvPr>
            <p:ph type="title"/>
          </p:nvPr>
        </p:nvSpPr>
        <p:spPr>
          <a:xfrm>
            <a:off x="1187777" y="4720034"/>
            <a:ext cx="7668817" cy="4275932"/>
          </a:xfrm>
          <a:prstGeom prst="rect">
            <a:avLst/>
          </a:prstGeom>
        </p:spPr>
        <p:txBody>
          <a:bodyPr/>
          <a:lstStyle/>
          <a:p>
            <a:pPr defTabSz="1536153">
              <a:defRPr spc="-107" sz="5355"/>
            </a:pPr>
            <a:r>
              <a:t>6. Run the tests with</a:t>
            </a:r>
          </a:p>
          <a:p>
            <a:pPr defTabSz="1536153">
              <a:defRPr spc="-107" sz="5355"/>
            </a:pPr>
          </a:p>
          <a:p>
            <a:pPr defTabSz="1536153">
              <a:defRPr b="0" spc="-107" sz="5355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test</a:t>
            </a:r>
          </a:p>
          <a:p>
            <a:pPr defTabSz="1536153">
              <a:defRPr spc="-107" sz="5355"/>
            </a:pPr>
          </a:p>
          <a:p>
            <a:pPr defTabSz="1536153">
              <a:defRPr spc="-107" sz="5355"/>
            </a:pPr>
            <a:r>
              <a:t>You are now writing data to Solana!</a:t>
            </a:r>
          </a:p>
        </p:txBody>
      </p:sp>
      <p:pic>
        <p:nvPicPr>
          <p:cNvPr id="933" name="Screenshot 2024-03-27 at 13.38.42.png" descr="Screenshot 2024-03-27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6984" y="4550061"/>
            <a:ext cx="12924766" cy="462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Lesson 6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6 feedback</a:t>
            </a:r>
          </a:p>
        </p:txBody>
      </p:sp>
      <p:sp>
        <p:nvSpPr>
          <p:cNvPr id="936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937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39484" t="0" r="0" b="0"/>
          <a:stretch>
            <a:fillRect/>
          </a:stretch>
        </p:blipFill>
        <p:spPr>
          <a:xfrm rot="19229910">
            <a:off x="19639590" y="-4114800"/>
            <a:ext cx="4208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 rot="491563">
            <a:off x="13978401" y="13735274"/>
            <a:ext cx="25828721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THANKS!"/>
          <p:cNvSpPr txBox="1"/>
          <p:nvPr>
            <p:ph type="subTitle" sz="half" idx="1"/>
          </p:nvPr>
        </p:nvSpPr>
        <p:spPr>
          <a:xfrm>
            <a:off x="880169" y="3727942"/>
            <a:ext cx="21971001" cy="4024916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THANKS!</a:t>
            </a:r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3981" y="7515123"/>
            <a:ext cx="6436354" cy="788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YMMETRIC ENCRYPTION EXAMPLE:"/>
          <p:cNvSpPr txBox="1"/>
          <p:nvPr>
            <p:ph type="body" idx="21"/>
          </p:nvPr>
        </p:nvSpPr>
        <p:spPr>
          <a:xfrm>
            <a:off x="1206500" y="50131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SYMMETRIC ENCRYPTION EXAMPLE:</a:t>
            </a:r>
          </a:p>
        </p:txBody>
      </p:sp>
      <p:sp>
        <p:nvSpPr>
          <p:cNvPr id="228" name="DISK ENCRYPTION"/>
          <p:cNvSpPr txBox="1"/>
          <p:nvPr>
            <p:ph type="body" sz="half" idx="1"/>
          </p:nvPr>
        </p:nvSpPr>
        <p:spPr>
          <a:xfrm>
            <a:off x="1206500" y="4845542"/>
            <a:ext cx="21971000" cy="4024916"/>
          </a:xfrm>
          <a:prstGeom prst="rect">
            <a:avLst/>
          </a:prstGeom>
        </p:spPr>
        <p:txBody>
          <a:bodyPr/>
          <a:lstStyle>
            <a:lvl1pPr defTabSz="1828754">
              <a:defRPr spc="-187" sz="18750"/>
            </a:lvl1pPr>
          </a:lstStyle>
          <a:p>
            <a:pPr/>
            <a:r>
              <a:t>DISK ENCRYPTION</a:t>
            </a:r>
          </a:p>
        </p:txBody>
      </p:sp>
      <p:sp>
        <p:nvSpPr>
          <p:cNvPr id="229" name="Rectangle"/>
          <p:cNvSpPr txBox="1"/>
          <p:nvPr/>
        </p:nvSpPr>
        <p:spPr>
          <a:xfrm>
            <a:off x="1206500" y="8746939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5500"/>
            </a:pPr>
          </a:p>
        </p:txBody>
      </p:sp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>
            <a:alphaModFix amt="19058"/>
            <a:extLst/>
          </a:blip>
          <a:stretch>
            <a:fillRect/>
          </a:stretch>
        </p:blipFill>
        <p:spPr>
          <a:xfrm>
            <a:off x="-121789540" y="-39174319"/>
            <a:ext cx="162200420" cy="9326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3">
            <a:alphaModFix amt="42220"/>
            <a:extLst/>
          </a:blip>
          <a:stretch>
            <a:fillRect/>
          </a:stretch>
        </p:blipFill>
        <p:spPr>
          <a:xfrm>
            <a:off x="-1969352" y="-253334"/>
            <a:ext cx="28322704" cy="1628555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ASYMMETRIC CRYPTO"/>
          <p:cNvSpPr txBox="1"/>
          <p:nvPr/>
        </p:nvSpPr>
        <p:spPr>
          <a:xfrm>
            <a:off x="3285743" y="3795302"/>
            <a:ext cx="17812513" cy="612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19600"/>
            </a:lvl1pPr>
          </a:lstStyle>
          <a:p>
            <a:pPr/>
            <a:r>
              <a:t>ASYMMETRIC CRYPTO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51055" y="85898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ender and recipient…"/>
          <p:cNvSpPr txBox="1"/>
          <p:nvPr/>
        </p:nvSpPr>
        <p:spPr>
          <a:xfrm>
            <a:off x="4831841" y="1421078"/>
            <a:ext cx="14720317" cy="1087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cap="all" sz="9600"/>
            </a:pPr>
            <a:r>
              <a:t>EACH have a </a:t>
            </a:r>
            <a:r>
              <a:rPr b="1"/>
              <a:t>keypair</a:t>
            </a:r>
            <a:r>
              <a:t>: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 </a:t>
            </a:r>
            <a:r>
              <a:rPr b="1"/>
              <a:t>public key</a:t>
            </a:r>
            <a:r>
              <a:t> </a:t>
            </a:r>
          </a:p>
          <a:p>
            <a:pPr>
              <a:defRPr cap="all" sz="6400"/>
            </a:pPr>
            <a:r>
              <a:t>they can show to everyone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 </a:t>
            </a:r>
            <a:r>
              <a:rPr b="1"/>
              <a:t>private key </a:t>
            </a:r>
            <a:endParaRPr b="1"/>
          </a:p>
          <a:p>
            <a:pPr>
              <a:defRPr cap="all" sz="6400"/>
            </a:pPr>
            <a:r>
              <a:t>WHICH IS kepT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SYMMETRIC…"/>
          <p:cNvSpPr txBox="1"/>
          <p:nvPr/>
        </p:nvSpPr>
        <p:spPr>
          <a:xfrm>
            <a:off x="3082290" y="156769"/>
            <a:ext cx="18219421" cy="134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cap="all" sz="19600"/>
            </a:pPr>
            <a:r>
              <a:t>ASYMMETRIC</a:t>
            </a:r>
          </a:p>
          <a:p>
            <a:pPr>
              <a:defRPr b="1" cap="all" sz="19600"/>
            </a:pPr>
            <a:r>
              <a:t>ENCRYPTION</a:t>
            </a:r>
          </a:p>
          <a:p>
            <a:pPr>
              <a:defRPr cap="all" sz="9600"/>
            </a:pPr>
            <a:r>
              <a:t>SENDER ENCRYPTS DATA </a:t>
            </a:r>
          </a:p>
          <a:p>
            <a:pPr>
              <a:defRPr cap="all" sz="9600"/>
            </a:pPr>
            <a:r>
              <a:t>WITH RECIPIENT’S PUBLIC KEY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RECIPIENT DECRYPTS DATA, </a:t>
            </a:r>
          </a:p>
          <a:p>
            <a:pPr>
              <a:defRPr cap="all" sz="9600"/>
            </a:pPr>
            <a:r>
              <a:t>USING THEIR PRIVATE KEY.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SYMMETRIC ENCRYPTION EXAMPLE:"/>
          <p:cNvSpPr txBox="1"/>
          <p:nvPr>
            <p:ph type="body" idx="21"/>
          </p:nvPr>
        </p:nvSpPr>
        <p:spPr>
          <a:xfrm>
            <a:off x="1206500" y="44035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ENCRYPTION EXAMPLE:</a:t>
            </a:r>
          </a:p>
        </p:txBody>
      </p:sp>
      <p:sp>
        <p:nvSpPr>
          <p:cNvPr id="250" name="WEBSITES"/>
          <p:cNvSpPr txBox="1"/>
          <p:nvPr>
            <p:ph type="body" sz="half" idx="1"/>
          </p:nvPr>
        </p:nvSpPr>
        <p:spPr>
          <a:xfrm>
            <a:off x="1206500" y="5287544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WEBSITES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29132" y="69134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IGNING…"/>
          <p:cNvSpPr txBox="1"/>
          <p:nvPr/>
        </p:nvSpPr>
        <p:spPr>
          <a:xfrm>
            <a:off x="2754325" y="932082"/>
            <a:ext cx="18875350" cy="1185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cap="all" sz="19600"/>
            </a:pPr>
            <a:r>
              <a:t>SIGNING</a:t>
            </a:r>
          </a:p>
          <a:p>
            <a:pPr>
              <a:defRPr cap="all" sz="9600"/>
            </a:pPr>
            <a:r>
              <a:t>SIGNER ENCRYPTS SOME DATA </a:t>
            </a:r>
          </a:p>
          <a:p>
            <a:pPr>
              <a:defRPr cap="all" sz="9600"/>
            </a:pPr>
            <a:r>
              <a:t>WITH THEIR OWN PRIVATE KEY.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ANYONE CAN USE THE </a:t>
            </a:r>
          </a:p>
          <a:p>
            <a:pPr>
              <a:defRPr cap="all" sz="9600"/>
            </a:pPr>
            <a:r>
              <a:t>SIGNER’S PUBLIC KEY to </a:t>
            </a:r>
          </a:p>
          <a:p>
            <a:pPr>
              <a:defRPr cap="all" sz="9600"/>
            </a:pPr>
            <a:r>
              <a:rPr b="1"/>
              <a:t>PROVE THE SIGNER SIGNED IT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69962" y="9436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3284" y="-42780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3463" y="-5589404"/>
            <a:ext cx="16952154" cy="1742099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SYMMETRIC SIGNING EXAMPLE:"/>
          <p:cNvSpPr txBox="1"/>
          <p:nvPr>
            <p:ph type="body" idx="21"/>
          </p:nvPr>
        </p:nvSpPr>
        <p:spPr>
          <a:xfrm>
            <a:off x="1206500" y="44035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SIGNING EXAMPLE:</a:t>
            </a:r>
          </a:p>
        </p:txBody>
      </p:sp>
      <p:sp>
        <p:nvSpPr>
          <p:cNvPr id="269" name="PASSPORTS"/>
          <p:cNvSpPr txBox="1"/>
          <p:nvPr>
            <p:ph type="body" sz="half" idx="1"/>
          </p:nvPr>
        </p:nvSpPr>
        <p:spPr>
          <a:xfrm>
            <a:off x="1206500" y="5287544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PASSPORTS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SYMMETRIC SIGNING EXAMPLE:"/>
          <p:cNvSpPr txBox="1"/>
          <p:nvPr>
            <p:ph type="body" idx="21"/>
          </p:nvPr>
        </p:nvSpPr>
        <p:spPr>
          <a:xfrm>
            <a:off x="1206500" y="376171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SIGNING EXAMPLE:</a:t>
            </a:r>
          </a:p>
        </p:txBody>
      </p:sp>
      <p:sp>
        <p:nvSpPr>
          <p:cNvPr id="272" name="ALSO SOLANA TRANSACTIONS!"/>
          <p:cNvSpPr txBox="1"/>
          <p:nvPr/>
        </p:nvSpPr>
        <p:spPr>
          <a:xfrm>
            <a:off x="1206500" y="901951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5500"/>
            </a:pPr>
            <a:r>
              <a:t>ALSO </a:t>
            </a:r>
            <a:r>
              <a:rPr>
                <a:solidFill>
                  <a:srgbClr val="14F195"/>
                </a:solidFill>
              </a:rPr>
              <a:t>SOLANA TRANSACTIONS</a:t>
            </a:r>
            <a:r>
              <a:t>!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PASSPORTS"/>
          <p:cNvSpPr txBox="1"/>
          <p:nvPr>
            <p:ph type="body" sz="half" idx="1"/>
          </p:nvPr>
        </p:nvSpPr>
        <p:spPr>
          <a:xfrm>
            <a:off x="1206500" y="4645715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PASSPORTS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LAB"/>
          <p:cNvSpPr txBox="1"/>
          <p:nvPr>
            <p:ph type="subTitle" sz="half" idx="1"/>
          </p:nvPr>
        </p:nvSpPr>
        <p:spPr>
          <a:xfrm>
            <a:off x="1206500" y="4845542"/>
            <a:ext cx="21971000" cy="4024916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285" name="LOADING AND SAVING KEYPAIRS"/>
          <p:cNvSpPr txBox="1"/>
          <p:nvPr/>
        </p:nvSpPr>
        <p:spPr>
          <a:xfrm>
            <a:off x="1409700" y="864533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LOADING AND SAVING KEYPAIRS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ETUP CHECK"/>
          <p:cNvSpPr txBox="1"/>
          <p:nvPr/>
        </p:nvSpPr>
        <p:spPr>
          <a:xfrm>
            <a:off x="4505956" y="6141418"/>
            <a:ext cx="153720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SETUP CHECK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kdir solana-training…"/>
          <p:cNvSpPr txBox="1"/>
          <p:nvPr/>
        </p:nvSpPr>
        <p:spPr>
          <a:xfrm>
            <a:off x="3723881" y="5116028"/>
            <a:ext cx="16936238" cy="47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mkdir solana-training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solana-training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git init .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npm init -y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npm i @solana/web3.js @solana-developers/helpers</a:t>
            </a:r>
            <a:r>
              <a:rPr>
                <a:solidFill>
                  <a:srgbClr val="CCCCCC"/>
                </a:solidFill>
              </a:rPr>
              <a:t> </a:t>
            </a:r>
            <a:r>
              <a:t>esrun</a:t>
            </a:r>
            <a:r>
              <a:rPr>
                <a:solidFill>
                  <a:srgbClr val="D4D4D4"/>
                </a:solidFill>
              </a:rPr>
              <a:t> </a:t>
            </a:r>
          </a:p>
        </p:txBody>
      </p:sp>
      <p:sp>
        <p:nvSpPr>
          <p:cNvPr id="288" name="1. Make a new project"/>
          <p:cNvSpPr txBox="1"/>
          <p:nvPr/>
        </p:nvSpPr>
        <p:spPr>
          <a:xfrm>
            <a:off x="1682133" y="2101902"/>
            <a:ext cx="1030228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Make a new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mport { Keypair } from &quot;@solana/web3.js&quot;;…"/>
          <p:cNvSpPr txBox="1"/>
          <p:nvPr/>
        </p:nvSpPr>
        <p:spPr>
          <a:xfrm>
            <a:off x="3723881" y="5345949"/>
            <a:ext cx="16936238" cy="3024102"/>
          </a:xfrm>
          <a:prstGeom prst="rect">
            <a:avLst/>
          </a:prstGeom>
          <a:solidFill>
            <a:srgbClr val="2D2D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4200"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import</a:t>
            </a:r>
            <a:r>
              <a:rPr>
                <a:solidFill>
                  <a:srgbClr val="CCCCCC"/>
                </a:solidFill>
              </a:rPr>
              <a:t> { Keypair } </a:t>
            </a:r>
            <a:r>
              <a:rPr>
                <a:solidFill>
                  <a:srgbClr val="CC99CD"/>
                </a:solidFill>
              </a:rPr>
              <a:t>from</a:t>
            </a:r>
            <a:r>
              <a:rPr>
                <a:solidFill>
                  <a:srgbClr val="CCCCCC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CCCCCC"/>
                </a:solidFill>
              </a:rPr>
              <a:t>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 sz="4200"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const</a:t>
            </a:r>
            <a:r>
              <a:t> keypair </a:t>
            </a:r>
            <a:r>
              <a:rPr>
                <a:solidFill>
                  <a:srgbClr val="67CDCC"/>
                </a:solidFill>
              </a:rPr>
              <a:t>=</a:t>
            </a:r>
            <a:r>
              <a:t> Keypair.</a:t>
            </a:r>
            <a:r>
              <a:rPr>
                <a:solidFill>
                  <a:srgbClr val="F08D49"/>
                </a:solidFill>
              </a:rPr>
              <a:t>generate</a:t>
            </a:r>
            <a:r>
              <a:t>();</a:t>
            </a:r>
          </a:p>
          <a:p>
            <a:pPr algn="l" defTabSz="457200">
              <a:defRPr sz="4200"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`✅ Generated keypair!`</a:t>
            </a:r>
            <a:r>
              <a:rPr>
                <a:solidFill>
                  <a:srgbClr val="CCCCCC"/>
                </a:solidFill>
              </a:rPr>
              <a:t>)</a:t>
            </a:r>
          </a:p>
        </p:txBody>
      </p:sp>
      <p:sp>
        <p:nvSpPr>
          <p:cNvPr id="293" name="2. Make a keypair"/>
          <p:cNvSpPr txBox="1"/>
          <p:nvPr/>
        </p:nvSpPr>
        <p:spPr>
          <a:xfrm>
            <a:off x="1682133" y="2101902"/>
            <a:ext cx="1030228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keypair</a:t>
            </a:r>
          </a:p>
        </p:txBody>
      </p:sp>
      <p:sp>
        <p:nvSpPr>
          <p:cNvPr id="294" name="generate-keypair.ts"/>
          <p:cNvSpPr txBox="1"/>
          <p:nvPr/>
        </p:nvSpPr>
        <p:spPr>
          <a:xfrm>
            <a:off x="3272796" y="4451246"/>
            <a:ext cx="402656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generate-keypair.ts</a:t>
            </a:r>
          </a:p>
        </p:txBody>
      </p:sp>
      <p:sp>
        <p:nvSpPr>
          <p:cNvPr id="295" name="npx esrun generate-keypair.ts"/>
          <p:cNvSpPr txBox="1"/>
          <p:nvPr/>
        </p:nvSpPr>
        <p:spPr>
          <a:xfrm>
            <a:off x="2930238" y="918257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generate-keypair.ts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import { Keypair } from &quot;@solana/web3.js&quot;;…"/>
          <p:cNvSpPr txBox="1"/>
          <p:nvPr/>
        </p:nvSpPr>
        <p:spPr>
          <a:xfrm>
            <a:off x="3723881" y="5483359"/>
            <a:ext cx="16936238" cy="3302001"/>
          </a:xfrm>
          <a:prstGeom prst="rect">
            <a:avLst/>
          </a:prstGeom>
          <a:solidFill>
            <a:srgbClr val="2D2D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import</a:t>
            </a:r>
            <a:r>
              <a:rPr>
                <a:solidFill>
                  <a:srgbClr val="CCCCCC"/>
                </a:solidFill>
              </a:rPr>
              <a:t> { Keypair } </a:t>
            </a:r>
            <a:r>
              <a:rPr>
                <a:solidFill>
                  <a:srgbClr val="CC99CD"/>
                </a:solidFill>
              </a:rPr>
              <a:t>from</a:t>
            </a:r>
            <a:r>
              <a:rPr>
                <a:solidFill>
                  <a:srgbClr val="CCCCCC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CCCCCC"/>
                </a:solidFill>
              </a:rPr>
              <a:t>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const</a:t>
            </a:r>
            <a:r>
              <a:t> keypair </a:t>
            </a:r>
            <a:r>
              <a:rPr>
                <a:solidFill>
                  <a:srgbClr val="67CDCC"/>
                </a:solidFill>
              </a:rPr>
              <a:t>=</a:t>
            </a:r>
            <a:r>
              <a:t> Keypair.</a:t>
            </a:r>
            <a:r>
              <a:rPr>
                <a:solidFill>
                  <a:srgbClr val="F08D49"/>
                </a:solidFill>
              </a:rPr>
              <a:t>generate</a:t>
            </a:r>
            <a:r>
              <a:t>();</a:t>
            </a:r>
          </a:p>
          <a:p>
            <a:pPr algn="l" defTabSz="457200">
              <a:defRPr>
                <a:solidFill>
                  <a:srgbClr val="99999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`The public key is: `</a:t>
            </a:r>
            <a:r>
              <a:rPr>
                <a:solidFill>
                  <a:srgbClr val="CCCCCC"/>
                </a:solidFill>
              </a:rPr>
              <a:t>, keypair.publicKey.</a:t>
            </a:r>
            <a:r>
              <a:rPr>
                <a:solidFill>
                  <a:srgbClr val="F08D49"/>
                </a:solidFill>
              </a:rPr>
              <a:t>toBase58</a:t>
            </a:r>
            <a:r>
              <a:rPr>
                <a:solidFill>
                  <a:srgbClr val="CCCCCC"/>
                </a:solidFill>
              </a:rPr>
              <a:t>());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t>(</a:t>
            </a:r>
            <a:r>
              <a:rPr>
                <a:solidFill>
                  <a:srgbClr val="7EC699"/>
                </a:solidFill>
              </a:rPr>
              <a:t>`The secret key is: `</a:t>
            </a:r>
            <a:r>
              <a:t>, keypair.secretKey);</a:t>
            </a:r>
          </a:p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`✅ Finished!`</a:t>
            </a:r>
            <a:r>
              <a:rPr>
                <a:solidFill>
                  <a:srgbClr val="CCCCCC"/>
                </a:solidFill>
              </a:rPr>
              <a:t>);</a:t>
            </a:r>
          </a:p>
        </p:txBody>
      </p:sp>
      <p:sp>
        <p:nvSpPr>
          <p:cNvPr id="300" name="3. Inspect the public and private key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Inspect the public and private key</a:t>
            </a:r>
          </a:p>
        </p:txBody>
      </p:sp>
      <p:sp>
        <p:nvSpPr>
          <p:cNvPr id="301" name="generate-keypair.ts (updated)"/>
          <p:cNvSpPr txBox="1"/>
          <p:nvPr/>
        </p:nvSpPr>
        <p:spPr>
          <a:xfrm>
            <a:off x="2920191" y="4451246"/>
            <a:ext cx="609310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generate-keypair.ts (updated)</a:t>
            </a:r>
          </a:p>
        </p:txBody>
      </p:sp>
      <p:sp>
        <p:nvSpPr>
          <p:cNvPr id="302" name="npx esrun generate-keypair.ts"/>
          <p:cNvSpPr txBox="1"/>
          <p:nvPr/>
        </p:nvSpPr>
        <p:spPr>
          <a:xfrm>
            <a:off x="2930238" y="918257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generate-keypair.ts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ECRET_KEY=&quot;[…"/>
          <p:cNvSpPr txBox="1"/>
          <p:nvPr/>
        </p:nvSpPr>
        <p:spPr>
          <a:xfrm>
            <a:off x="3723881" y="5347582"/>
            <a:ext cx="16936238" cy="4064001"/>
          </a:xfrm>
          <a:prstGeom prst="rect">
            <a:avLst/>
          </a:prstGeom>
          <a:solidFill>
            <a:srgbClr val="212121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SECRET_KEY</a:t>
            </a:r>
            <a:r>
              <a:rPr>
                <a:solidFill>
                  <a:srgbClr val="D4D4D4"/>
                </a:solidFill>
              </a:rPr>
              <a:t>=</a:t>
            </a:r>
            <a:r>
              <a:rPr>
                <a:solidFill>
                  <a:srgbClr val="CE9178"/>
                </a:solidFill>
              </a:rPr>
              <a:t>"[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128, 166, 168, 193, 245,  44,  59, 104, 191,  31,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234,  44,  94, 240,  73, 226, 167, 218, 120, 123,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100, 217, 143, 131, 240, 117,   3, 133, 104,  97,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221, 192,  63, 247,  49, 204, 178, 219, 103, 184,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240, 179, 100, 205, 229,  87, 193, 135, 159, 117,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114, 238, 250,  53, 147, 116, 130, 199, 143, 120,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62,  15,  23,  15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]"</a:t>
            </a:r>
          </a:p>
        </p:txBody>
      </p:sp>
      <p:sp>
        <p:nvSpPr>
          <p:cNvPr id="307" name="4. Make an .env file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Make an .env file</a:t>
            </a:r>
          </a:p>
        </p:txBody>
      </p:sp>
      <p:sp>
        <p:nvSpPr>
          <p:cNvPr id="308" name=".env"/>
          <p:cNvSpPr txBox="1"/>
          <p:nvPr/>
        </p:nvSpPr>
        <p:spPr>
          <a:xfrm>
            <a:off x="3272796" y="4451246"/>
            <a:ext cx="96972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.env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mport &quot;dotenv/config&quot;;…"/>
          <p:cNvSpPr txBox="1"/>
          <p:nvPr/>
        </p:nvSpPr>
        <p:spPr>
          <a:xfrm>
            <a:off x="3723881" y="5113984"/>
            <a:ext cx="16936238" cy="4114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getKeypairFromEnvironment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"@solana-developers/helpers"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keypair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`✅ Finished!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keypair.publicKey.toBase58()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313" name="5. Load the keypair from the .env file: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Load the keypair from the .env file:</a:t>
            </a:r>
          </a:p>
        </p:txBody>
      </p:sp>
      <p:sp>
        <p:nvSpPr>
          <p:cNvPr id="314" name="load-keypair.ts"/>
          <p:cNvSpPr txBox="1"/>
          <p:nvPr/>
        </p:nvSpPr>
        <p:spPr>
          <a:xfrm>
            <a:off x="3240197" y="4060059"/>
            <a:ext cx="311216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load-keypair.ts</a:t>
            </a:r>
          </a:p>
        </p:txBody>
      </p:sp>
      <p:sp>
        <p:nvSpPr>
          <p:cNvPr id="315" name="npx esrun load-keypair.ts"/>
          <p:cNvSpPr txBox="1"/>
          <p:nvPr/>
        </p:nvSpPr>
        <p:spPr>
          <a:xfrm>
            <a:off x="3149174" y="9647811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load-keypair.ts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esson 1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1 feedback</a:t>
            </a:r>
          </a:p>
        </p:txBody>
      </p:sp>
      <p:sp>
        <p:nvSpPr>
          <p:cNvPr id="320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321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443838" y="-74832946"/>
            <a:ext cx="159464078" cy="159464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HE NETWORK"/>
          <p:cNvSpPr txBox="1"/>
          <p:nvPr/>
        </p:nvSpPr>
        <p:spPr>
          <a:xfrm>
            <a:off x="2870047" y="5819425"/>
            <a:ext cx="18643906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THE NETWORK</a:t>
            </a:r>
          </a:p>
        </p:txBody>
      </p:sp>
      <p:sp>
        <p:nvSpPr>
          <p:cNvPr id="328" name="LESSON 2:  READ DATA FROM"/>
          <p:cNvSpPr txBox="1"/>
          <p:nvPr/>
        </p:nvSpPr>
        <p:spPr>
          <a:xfrm>
            <a:off x="5305720" y="4819178"/>
            <a:ext cx="1347917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2:  READ DATA FROM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794084" y="-6712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11062" y="-3811404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olanaLogo.svg" descr="solana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50187" y="5885842"/>
            <a:ext cx="13083626" cy="19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2Mezo4M1RFfAa7oKMQPAbB.png" descr="2Mezo4M1RFfAa7oKMQPAbB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37276" y="3048396"/>
            <a:ext cx="8909605" cy="761924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ALICE’S PRIVATE KEY…"/>
          <p:cNvSpPr txBox="1"/>
          <p:nvPr/>
        </p:nvSpPr>
        <p:spPr>
          <a:xfrm>
            <a:off x="12456772" y="7949417"/>
            <a:ext cx="4332733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ALICE’S PRIVATE KEY </a:t>
            </a:r>
          </a:p>
          <a:p>
            <a:pPr>
              <a:defRPr sz="3200"/>
            </a:pPr>
            <a:r>
              <a:t>IS ON HER DEVICE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FUDX4QEzQ6fwn32BY26zn.png" descr="FFUDX4QEzQ6fwn32BY26z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5853" y="2159000"/>
            <a:ext cx="14492294" cy="8574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2Mezo4M1RFfAa7oKMQPAbB.png" descr="2Mezo4M1RFfAa7oKMQPAbB.png"/>
          <p:cNvPicPr>
            <a:picLocks noChangeAspect="1"/>
          </p:cNvPicPr>
          <p:nvPr/>
        </p:nvPicPr>
        <p:blipFill>
          <a:blip r:embed="rId7">
            <a:alphaModFix amt="0"/>
            <a:extLst/>
          </a:blip>
          <a:stretch>
            <a:fillRect/>
          </a:stretch>
        </p:blipFill>
        <p:spPr>
          <a:xfrm>
            <a:off x="4869895" y="2399727"/>
            <a:ext cx="8909605" cy="7619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ETUP CHECK"/>
          <p:cNvSpPr txBox="1"/>
          <p:nvPr/>
        </p:nvSpPr>
        <p:spPr>
          <a:xfrm>
            <a:off x="4642791" y="3733069"/>
            <a:ext cx="15372088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SETUP CHECK</a:t>
            </a:r>
          </a:p>
        </p:txBody>
      </p:sp>
      <p:sp>
        <p:nvSpPr>
          <p:cNvPr id="171" name="macOS, Linux, Windows laptop…"/>
          <p:cNvSpPr txBox="1"/>
          <p:nvPr/>
        </p:nvSpPr>
        <p:spPr>
          <a:xfrm>
            <a:off x="4369121" y="5402456"/>
            <a:ext cx="15811329" cy="450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975335">
              <a:lnSpc>
                <a:spcPct val="80000"/>
              </a:lnSpc>
              <a:defRPr b="1" spc="-68" sz="3400"/>
            </a:pPr>
            <a:r>
              <a:t>macOS, Linux, Windows laptop </a:t>
            </a:r>
            <a:br/>
          </a:p>
          <a:p>
            <a:pPr defTabSz="975335">
              <a:lnSpc>
                <a:spcPct val="80000"/>
              </a:lnSpc>
              <a:defRPr b="1" spc="-68" sz="3400"/>
            </a:pPr>
            <a:r>
              <a:t>Windows must have WSL2 and Windows Terminal</a:t>
            </a:r>
          </a:p>
          <a:p>
            <a:pPr defTabSz="975335">
              <a:lnSpc>
                <a:spcPct val="80000"/>
              </a:lnSpc>
              <a:defRPr b="1" spc="-68" sz="3400"/>
            </a:pPr>
          </a:p>
          <a:p>
            <a:pPr defTabSz="975335">
              <a:lnSpc>
                <a:spcPct val="80000"/>
              </a:lnSpc>
              <a:defRPr b="1" spc="-68" sz="3400"/>
            </a:pPr>
            <a:r>
              <a:t>nodejs 18 or 20</a:t>
            </a:r>
          </a:p>
          <a:p>
            <a:pPr defTabSz="975335">
              <a:lnSpc>
                <a:spcPct val="80000"/>
              </a:lnSpc>
              <a:defRPr spc="-68" sz="34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node --version</a:t>
            </a:r>
          </a:p>
          <a:p>
            <a:pPr defTabSz="975335">
              <a:lnSpc>
                <a:spcPct val="80000"/>
              </a:lnSpc>
              <a:defRPr b="1" spc="-68" sz="3400"/>
            </a:pPr>
          </a:p>
          <a:p>
            <a:pPr defTabSz="975335">
              <a:lnSpc>
                <a:spcPct val="80000"/>
              </a:lnSpc>
              <a:defRPr b="1" spc="-68" sz="3400"/>
            </a:pPr>
            <a:r>
              <a:t>In person: Telegram for desktop</a:t>
            </a:r>
          </a:p>
          <a:p>
            <a:pPr defTabSz="975335">
              <a:lnSpc>
                <a:spcPct val="80000"/>
              </a:lnSpc>
              <a:defRPr b="1" spc="-68" sz="3400"/>
            </a:pPr>
            <a:r>
              <a:t>(we'll use this to send our wallet </a:t>
            </a:r>
          </a:p>
          <a:p>
            <a:pPr defTabSz="975335">
              <a:lnSpc>
                <a:spcPct val="80000"/>
              </a:lnSpc>
              <a:defRPr b="1" spc="-68" sz="3400"/>
            </a:pPr>
            <a:r>
              <a:t>addresses to each other)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63562" y="7811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1377564" y="-13824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6662" y="-42945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91653" y="458676"/>
            <a:ext cx="4274328" cy="252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39916" y="3048559"/>
            <a:ext cx="4655084" cy="2734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TgJFwWWE6DdYyPx6Tkwt5.png" descr="TgJFwWWE6DdYyPx6Tkwt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23858" y="7712390"/>
            <a:ext cx="4465074" cy="2641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VipSL8sDmnRw6q7VtFLnWh.png" descr="VipSL8sDmnRw6q7VtFLnWh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301194" y="9363507"/>
            <a:ext cx="4083542" cy="241609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ALICE SENDS BOB 10 SOL,…"/>
          <p:cNvSpPr txBox="1"/>
          <p:nvPr/>
        </p:nvSpPr>
        <p:spPr>
          <a:xfrm>
            <a:off x="8886732" y="1990470"/>
            <a:ext cx="399288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ALICE SENDS BOB 10 SOL,</a:t>
            </a:r>
          </a:p>
          <a:p>
            <a:pPr/>
            <a:r>
              <a:t>SAYS THANKS</a:t>
            </a:r>
          </a:p>
        </p:txBody>
      </p:sp>
      <p:sp>
        <p:nvSpPr>
          <p:cNvPr id="371" name="CAROL SENDS DAVE 60 SOL"/>
          <p:cNvSpPr txBox="1"/>
          <p:nvPr/>
        </p:nvSpPr>
        <p:spPr>
          <a:xfrm>
            <a:off x="14400380" y="10961507"/>
            <a:ext cx="42047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CAROL SENDS DAVE 60 SOL</a:t>
            </a:r>
          </a:p>
        </p:txBody>
      </p:sp>
      <p:sp>
        <p:nvSpPr>
          <p:cNvPr id="372" name="Not overlapping transactions…"/>
          <p:cNvSpPr txBox="1"/>
          <p:nvPr>
            <p:ph type="ctrTitle"/>
          </p:nvPr>
        </p:nvSpPr>
        <p:spPr>
          <a:xfrm>
            <a:off x="263364" y="8724728"/>
            <a:ext cx="13102168" cy="3179169"/>
          </a:xfrm>
          <a:prstGeom prst="rect">
            <a:avLst/>
          </a:prstGeom>
        </p:spPr>
        <p:txBody>
          <a:bodyPr anchor="t"/>
          <a:lstStyle/>
          <a:p>
            <a:pPr defTabSz="1609303">
              <a:defRPr spc="-153" sz="7656"/>
            </a:pPr>
            <a:r>
              <a:t>Not overlapping transactions </a:t>
            </a:r>
          </a:p>
          <a:p>
            <a:pPr defTabSz="1609303">
              <a:defRPr spc="-153" sz="7656"/>
            </a:pPr>
            <a:r>
              <a:t>don't delay each other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inancial Programming 101"/>
          <p:cNvSpPr txBox="1"/>
          <p:nvPr>
            <p:ph type="ctrTitle"/>
          </p:nvPr>
        </p:nvSpPr>
        <p:spPr>
          <a:xfrm>
            <a:off x="1206498" y="-2392965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Financial Programming 101</a:t>
            </a:r>
          </a:p>
        </p:txBody>
      </p:sp>
      <p:sp>
        <p:nvSpPr>
          <p:cNvPr id="377" name="Do math in minor units to avoid rounding errors!"/>
          <p:cNvSpPr txBox="1"/>
          <p:nvPr>
            <p:ph type="subTitle" sz="quarter" idx="1"/>
          </p:nvPr>
        </p:nvSpPr>
        <p:spPr>
          <a:xfrm>
            <a:off x="1206500" y="2753052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Do math in </a:t>
            </a:r>
            <a:r>
              <a:rPr>
                <a:solidFill>
                  <a:srgbClr val="9342F7"/>
                </a:solidFill>
              </a:rPr>
              <a:t>minor units</a:t>
            </a:r>
            <a:r>
              <a:t> to avoid rounding errors!</a:t>
            </a:r>
          </a:p>
        </p:txBody>
      </p:sp>
      <p:graphicFrame>
        <p:nvGraphicFramePr>
          <p:cNvPr id="378" name="Table 1"/>
          <p:cNvGraphicFramePr/>
          <p:nvPr/>
        </p:nvGraphicFramePr>
        <p:xfrm>
          <a:off x="1320440" y="4381050"/>
          <a:ext cx="22129784" cy="59817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372361"/>
                <a:gridCol w="7372361"/>
                <a:gridCol w="7372361"/>
              </a:tblGrid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Major Units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Minor Units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Decimals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US dollars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Cents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British Pounds (GBP)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Pence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SOL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Lamports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olana has multiple clusters"/>
          <p:cNvSpPr txBox="1"/>
          <p:nvPr>
            <p:ph type="ctrTitle"/>
          </p:nvPr>
        </p:nvSpPr>
        <p:spPr>
          <a:xfrm>
            <a:off x="1906275" y="1055191"/>
            <a:ext cx="21971004" cy="1849181"/>
          </a:xfrm>
          <a:prstGeom prst="rect">
            <a:avLst/>
          </a:prstGeom>
        </p:spPr>
        <p:txBody>
          <a:bodyPr/>
          <a:lstStyle/>
          <a:p>
            <a:pPr/>
            <a:r>
              <a:t>Solana has multiple </a:t>
            </a:r>
            <a:r>
              <a:rPr i="1"/>
              <a:t>clusters</a:t>
            </a:r>
          </a:p>
        </p:txBody>
      </p:sp>
      <p:graphicFrame>
        <p:nvGraphicFramePr>
          <p:cNvPr id="381" name="Table 1"/>
          <p:cNvGraphicFramePr/>
          <p:nvPr/>
        </p:nvGraphicFramePr>
        <p:xfrm>
          <a:off x="3048000" y="4333969"/>
          <a:ext cx="18338800" cy="10337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096000"/>
                <a:gridCol w="6096000"/>
                <a:gridCol w="6096000"/>
              </a:tblGrid>
              <a:tr h="177115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testnet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The future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08297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mainnet-beta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Production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No 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71867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devnet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Shared network for most development purposes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20735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localnet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localhost validator included with Solana CLI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388" name="USING SOLANA DEVNET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USING SOLANA DEVNET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mport &quot;dotenv/config&quot;;…"/>
          <p:cNvSpPr txBox="1"/>
          <p:nvPr/>
        </p:nvSpPr>
        <p:spPr>
          <a:xfrm>
            <a:off x="3723881" y="5736714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`⚡️ Connected to devnet`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publicKey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"YOUR_PUBLIC_KEY_HERE"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391" name="1. Connect to devnet"/>
          <p:cNvSpPr txBox="1"/>
          <p:nvPr/>
        </p:nvSpPr>
        <p:spPr>
          <a:xfrm>
            <a:off x="1682133" y="2101902"/>
            <a:ext cx="1966562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Connect to devnet</a:t>
            </a:r>
          </a:p>
        </p:txBody>
      </p:sp>
      <p:sp>
        <p:nvSpPr>
          <p:cNvPr id="392" name="check-balance.ts"/>
          <p:cNvSpPr txBox="1"/>
          <p:nvPr/>
        </p:nvSpPr>
        <p:spPr>
          <a:xfrm>
            <a:off x="3219672" y="4403526"/>
            <a:ext cx="362879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check-balance.ts</a:t>
            </a:r>
          </a:p>
        </p:txBody>
      </p:sp>
      <p:sp>
        <p:nvSpPr>
          <p:cNvPr id="393" name="Continued on next page..."/>
          <p:cNvSpPr txBox="1"/>
          <p:nvPr/>
        </p:nvSpPr>
        <p:spPr>
          <a:xfrm>
            <a:off x="3219672" y="11840088"/>
            <a:ext cx="541599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mport &quot;dotenv/config&quot;;…"/>
          <p:cNvSpPr txBox="1"/>
          <p:nvPr/>
        </p:nvSpPr>
        <p:spPr>
          <a:xfrm>
            <a:off x="3824020" y="2839422"/>
            <a:ext cx="16936239" cy="8432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`⚡️ Connected to devnet`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publicKey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YOUR_PUBLIC_KEY_HERE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balanceInLamports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connection.getBalance(publicKey);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balanceInSOL = balanceInLamports / LAMPORTS_PER_SOL;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`💰 Finished! The balance for the wallet at address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publicKey</a:t>
            </a:r>
            <a:r>
              <a:rPr>
                <a:solidFill>
                  <a:srgbClr val="569CD6"/>
                </a:solidFill>
              </a:rPr>
              <a:t>}</a:t>
            </a:r>
            <a:r>
              <a:t> is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balanceInSOL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398" name="2. Check the balance"/>
          <p:cNvSpPr txBox="1"/>
          <p:nvPr/>
        </p:nvSpPr>
        <p:spPr>
          <a:xfrm>
            <a:off x="1782273" y="1008360"/>
            <a:ext cx="1712957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Check the balance</a:t>
            </a:r>
          </a:p>
        </p:txBody>
      </p:sp>
      <p:sp>
        <p:nvSpPr>
          <p:cNvPr id="399" name="check-balance.ts (continued)"/>
          <p:cNvSpPr txBox="1"/>
          <p:nvPr/>
        </p:nvSpPr>
        <p:spPr>
          <a:xfrm>
            <a:off x="2603641" y="2118722"/>
            <a:ext cx="602544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check-balance.ts (continued)</a:t>
            </a:r>
          </a:p>
        </p:txBody>
      </p:sp>
      <p:sp>
        <p:nvSpPr>
          <p:cNvPr id="400" name="npx esrun check-balance.ts"/>
          <p:cNvSpPr txBox="1"/>
          <p:nvPr/>
        </p:nvSpPr>
        <p:spPr>
          <a:xfrm>
            <a:off x="2647239" y="11564639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check-balance.ts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3. Airdrop some SOL!"/>
          <p:cNvSpPr txBox="1"/>
          <p:nvPr/>
        </p:nvSpPr>
        <p:spPr>
          <a:xfrm>
            <a:off x="2393675" y="1942791"/>
            <a:ext cx="17129576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Airdrop some SOL!</a:t>
            </a:r>
          </a:p>
        </p:txBody>
      </p:sp>
      <p:sp>
        <p:nvSpPr>
          <p:cNvPr id="405" name="faucet.solana.com/"/>
          <p:cNvSpPr txBox="1"/>
          <p:nvPr/>
        </p:nvSpPr>
        <p:spPr>
          <a:xfrm>
            <a:off x="13319763" y="5159027"/>
            <a:ext cx="1233411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faucet.solana.com/</a:t>
            </a:r>
          </a:p>
        </p:txBody>
      </p:sp>
      <p:sp>
        <p:nvSpPr>
          <p:cNvPr id="406" name="import {…"/>
          <p:cNvSpPr txBox="1"/>
          <p:nvPr/>
        </p:nvSpPr>
        <p:spPr>
          <a:xfrm>
            <a:off x="13248805" y="6688114"/>
            <a:ext cx="16936238" cy="5664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airdropIfRequired,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airdropIfRequired(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</a:t>
            </a:r>
            <a:r>
              <a:t> *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0.5</a:t>
            </a:r>
            <a:r>
              <a:t> * LAMPORTS_PER_SOL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407" name="Either use the Solana Faucet:"/>
          <p:cNvSpPr txBox="1"/>
          <p:nvPr/>
        </p:nvSpPr>
        <p:spPr>
          <a:xfrm>
            <a:off x="3287586" y="5127988"/>
            <a:ext cx="610133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Either use the Solana Faucet:</a:t>
            </a:r>
          </a:p>
        </p:txBody>
      </p:sp>
      <p:sp>
        <p:nvSpPr>
          <p:cNvPr id="408" name="Or the helper function:"/>
          <p:cNvSpPr txBox="1"/>
          <p:nvPr/>
        </p:nvSpPr>
        <p:spPr>
          <a:xfrm>
            <a:off x="3320934" y="9202765"/>
            <a:ext cx="468767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Or the helper function: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3. Check your balance again"/>
          <p:cNvSpPr txBox="1"/>
          <p:nvPr/>
        </p:nvSpPr>
        <p:spPr>
          <a:xfrm>
            <a:off x="6387044" y="5740567"/>
            <a:ext cx="17129576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Check your balance again</a:t>
            </a:r>
          </a:p>
        </p:txBody>
      </p:sp>
      <p:sp>
        <p:nvSpPr>
          <p:cNvPr id="411" name="npx esrun check-balance.ts"/>
          <p:cNvSpPr txBox="1"/>
          <p:nvPr/>
        </p:nvSpPr>
        <p:spPr>
          <a:xfrm>
            <a:off x="3870576" y="7121480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check-balance.ts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4. Check other people's bala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Check other people's balances</a:t>
            </a:r>
          </a:p>
        </p:txBody>
      </p:sp>
      <p:sp>
        <p:nvSpPr>
          <p:cNvPr id="416" name="Paste your wallet address into @mikemaccana on Twitter/X…"/>
          <p:cNvSpPr txBox="1"/>
          <p:nvPr>
            <p:ph type="body" idx="21"/>
          </p:nvPr>
        </p:nvSpPr>
        <p:spPr>
          <a:xfrm>
            <a:off x="1726473" y="4763727"/>
            <a:ext cx="22782818" cy="57397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76909">
              <a:defRPr sz="4510"/>
            </a:pPr>
            <a:r>
              <a:t>Paste your wallet address into @mikemaccana on Twitter/X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Get other wallet addresses from </a:t>
            </a:r>
            <a:r>
              <a:rPr u="sng">
                <a:hlinkClick r:id="rId2" invalidUrl="" action="" tgtFrame="" tooltip="" history="1" highlightClick="0" endSnd="0"/>
              </a:rPr>
              <a:t>https://tinyurl.com/4fetsh7a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Update check-balance.ts to check someone else's balance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Run it again!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TRODUCTIONS"/>
          <p:cNvSpPr txBox="1"/>
          <p:nvPr/>
        </p:nvSpPr>
        <p:spPr>
          <a:xfrm>
            <a:off x="4505956" y="6141418"/>
            <a:ext cx="153720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INTRODUCTIONS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Bon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</a:t>
            </a:r>
          </a:p>
        </p:txBody>
      </p:sp>
      <p:sp>
        <p:nvSpPr>
          <p:cNvPr id="419" name="Import your key into a wallet ap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Import your key into a wallet app</a:t>
            </a:r>
          </a:p>
        </p:txBody>
      </p:sp>
      <p:sp>
        <p:nvSpPr>
          <p:cNvPr id="420" name="Add Solflare browser extension and follow normal setup including adding a wall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Add Solflare browser extension and follow normal setup including adding a wallet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Top left icon ⭢ + ⭢ Import Private Key in Solflare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Import your private key from your .env file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Settings ⭢ General ⭢ Network ⭢ DevNet </a:t>
            </a:r>
          </a:p>
        </p:txBody>
      </p:sp>
      <p:pic>
        <p:nvPicPr>
          <p:cNvPr id="421" name="Screenshot 2024-03-20 at 14.59.25.png" descr="Screenshot 2024-03-20 at 14.59.25.png"/>
          <p:cNvPicPr>
            <a:picLocks noChangeAspect="1"/>
          </p:cNvPicPr>
          <p:nvPr/>
        </p:nvPicPr>
        <p:blipFill>
          <a:blip r:embed="rId3">
            <a:extLst/>
          </a:blip>
          <a:srcRect l="1068" t="446" r="1068" b="446"/>
          <a:stretch>
            <a:fillRect/>
          </a:stretch>
        </p:blipFill>
        <p:spPr>
          <a:xfrm>
            <a:off x="12021301" y="826879"/>
            <a:ext cx="4747730" cy="7614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shot 2024-03-20 at 15.00.15.png" descr="Screenshot 2024-03-20 at 15.00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12960" y="2712396"/>
            <a:ext cx="5603028" cy="896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esson 2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2 feedback</a:t>
            </a:r>
          </a:p>
        </p:txBody>
      </p:sp>
      <p:sp>
        <p:nvSpPr>
          <p:cNvPr id="427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428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RANSACTIONS"/>
          <p:cNvSpPr txBox="1"/>
          <p:nvPr/>
        </p:nvSpPr>
        <p:spPr>
          <a:xfrm>
            <a:off x="2292553" y="5819425"/>
            <a:ext cx="19798894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TRANSACTIONS</a:t>
            </a:r>
          </a:p>
        </p:txBody>
      </p:sp>
      <p:sp>
        <p:nvSpPr>
          <p:cNvPr id="434" name="LESSON 3: RUN"/>
          <p:cNvSpPr txBox="1"/>
          <p:nvPr/>
        </p:nvSpPr>
        <p:spPr>
          <a:xfrm>
            <a:off x="8362558" y="4819178"/>
            <a:ext cx="736549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3: RUN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olana is a…"/>
          <p:cNvSpPr txBox="1"/>
          <p:nvPr>
            <p:ph type="body" idx="1"/>
          </p:nvPr>
        </p:nvSpPr>
        <p:spPr>
          <a:xfrm>
            <a:off x="1206500" y="3178468"/>
            <a:ext cx="21971000" cy="7359064"/>
          </a:xfrm>
          <a:prstGeom prst="rect">
            <a:avLst/>
          </a:prstGeom>
        </p:spPr>
        <p:txBody>
          <a:bodyPr anchor="ctr"/>
          <a:lstStyle/>
          <a:p>
            <a:pPr defTabSz="1755604">
              <a:defRPr spc="-180" sz="18000"/>
            </a:pPr>
            <a:r>
              <a:t>Solana is a </a:t>
            </a:r>
          </a:p>
          <a:p>
            <a:pPr defTabSz="1755604">
              <a:defRPr spc="-180" sz="18000"/>
            </a:pPr>
            <a:r>
              <a:rPr>
                <a:solidFill>
                  <a:srgbClr val="14F195"/>
                </a:solidFill>
              </a:rPr>
              <a:t>giant global computer</a:t>
            </a:r>
          </a:p>
        </p:txBody>
      </p:sp>
      <p:sp>
        <p:nvSpPr>
          <p:cNvPr id="446" name="Programs that run on Solana are called onchain programs"/>
          <p:cNvSpPr txBox="1"/>
          <p:nvPr/>
        </p:nvSpPr>
        <p:spPr>
          <a:xfrm rot="2132673">
            <a:off x="14094432" y="20851204"/>
            <a:ext cx="21971001" cy="73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755604">
              <a:lnSpc>
                <a:spcPct val="80000"/>
              </a:lnSpc>
              <a:defRPr b="1" spc="-180" sz="18000"/>
            </a:pPr>
            <a:r>
              <a:t>Programs that run on Solana are called </a:t>
            </a:r>
            <a:r>
              <a:rPr>
                <a:solidFill>
                  <a:srgbClr val="12DF8A"/>
                </a:solidFill>
              </a:rPr>
              <a:t>onchain programs</a:t>
            </a:r>
          </a:p>
        </p:txBody>
      </p:sp>
      <p:pic>
        <p:nvPicPr>
          <p:cNvPr id="4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97296">
            <a:off x="19764626" y="-48401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-1804802" y="140162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yth Logomark_Light.svg" descr="Pyth Logomark_Light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5869" y="-2287367"/>
            <a:ext cx="911782" cy="114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shot 2024-03-25 at 23.05.17.png" descr="Screenshot 2024-03-25 at 23.05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33306" y="15233767"/>
            <a:ext cx="1220160" cy="1372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creenshot 2024-03-25 at 23.06.58.png" descr="Screenshot 2024-03-25 at 23.06.5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707600" y="15547125"/>
            <a:ext cx="1544797" cy="1593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597296">
            <a:off x="-1804802" y="18849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27475606" y="169700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9869154" y="1728645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-5587526" y="-17671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3124296" y="-33920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6279250" y="-37225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26091129" y="-273193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554856" y="1125203"/>
            <a:ext cx="10795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16310226" y="4938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97296">
            <a:off x="1221472" y="11193855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Programs that run on Solana are called onchain programs"/>
          <p:cNvSpPr txBox="1"/>
          <p:nvPr/>
        </p:nvSpPr>
        <p:spPr>
          <a:xfrm rot="21597296">
            <a:off x="784832" y="3122004"/>
            <a:ext cx="21971001" cy="7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755604">
              <a:lnSpc>
                <a:spcPct val="80000"/>
              </a:lnSpc>
              <a:defRPr b="1" spc="-180" sz="18000"/>
            </a:pPr>
            <a:r>
              <a:t>Programs that run on Solana are called </a:t>
            </a:r>
            <a:r>
              <a:rPr>
                <a:solidFill>
                  <a:srgbClr val="12DF8A"/>
                </a:solidFill>
              </a:rPr>
              <a:t>onchain programs</a:t>
            </a:r>
          </a:p>
        </p:txBody>
      </p:sp>
      <p:pic>
        <p:nvPicPr>
          <p:cNvPr id="464" name="Pyth Logomark_Light.svg" descr="Pyth Logomark_Light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0669" y="811433"/>
            <a:ext cx="911782" cy="114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Screenshot 2024-03-25 at 23.05.17.png" descr="Screenshot 2024-03-25 at 23.05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0089" y="11423767"/>
            <a:ext cx="1220160" cy="137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Screenshot 2024-03-25 at 23.06.58.png" descr="Screenshot 2024-03-25 at 23.06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51200" y="11584724"/>
            <a:ext cx="1544797" cy="1593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388479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2071920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11799554" y="1262662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202726" y="133167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2260504" y="-2932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11664050" y="-6237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asted-movie.png" descr="pasted-movi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1597296">
            <a:off x="23398729" y="-64913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814458" y="1125203"/>
            <a:ext cx="10795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16310226" y="4938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97296">
            <a:off x="1221472" y="11193855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onchain programs have addresses"/>
          <p:cNvSpPr txBox="1"/>
          <p:nvPr/>
        </p:nvSpPr>
        <p:spPr>
          <a:xfrm rot="21597296">
            <a:off x="784832" y="3122004"/>
            <a:ext cx="21971001" cy="7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950671">
              <a:lnSpc>
                <a:spcPct val="80000"/>
              </a:lnSpc>
              <a:defRPr b="1" spc="-200" sz="20000"/>
            </a:pPr>
            <a:r>
              <a:rPr>
                <a:solidFill>
                  <a:srgbClr val="9945FF"/>
                </a:solidFill>
              </a:rPr>
              <a:t>onchain</a:t>
            </a:r>
            <a:r>
              <a:t> </a:t>
            </a:r>
            <a:r>
              <a:rPr>
                <a:solidFill>
                  <a:srgbClr val="9945FF"/>
                </a:solidFill>
              </a:rPr>
              <a:t>programs</a:t>
            </a:r>
            <a:r>
              <a:t> have </a:t>
            </a:r>
            <a:r>
              <a:rPr>
                <a:solidFill>
                  <a:srgbClr val="14F195"/>
                </a:solidFill>
              </a:rPr>
              <a:t>addresses</a:t>
            </a:r>
          </a:p>
        </p:txBody>
      </p:sp>
      <p:sp>
        <p:nvSpPr>
          <p:cNvPr id="481" name="9W959DqEETiGZocYWCQPaJ6sBmUzgfxXfqGeTEdp3aQP"/>
          <p:cNvSpPr txBox="1"/>
          <p:nvPr/>
        </p:nvSpPr>
        <p:spPr>
          <a:xfrm>
            <a:off x="589839" y="10676432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9W959DqEETiGZocYWCQPaJ6sBmUzgfxXfqGeTEdp3aQP</a:t>
            </a:r>
          </a:p>
        </p:txBody>
      </p:sp>
      <p:pic>
        <p:nvPicPr>
          <p:cNvPr id="482" name="Pyth Logomark_Light.svg" descr="Pyth Logomark_Light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0669" y="811433"/>
            <a:ext cx="911782" cy="11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FsJ3A3u2vn5cTVofAjvy6y5kwABJAqYWpe4975bi2epH"/>
          <p:cNvSpPr txBox="1"/>
          <p:nvPr/>
        </p:nvSpPr>
        <p:spPr>
          <a:xfrm>
            <a:off x="5698897" y="2481232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FsJ3A3u2vn5cTVofAjvy6y5kwABJAqYWpe4975bi2epH</a:t>
            </a:r>
          </a:p>
        </p:txBody>
      </p:sp>
      <p:sp>
        <p:nvSpPr>
          <p:cNvPr id="484" name="mv3ekLzLbnVPNxjSKvqBpU3ZeZXPQdEC3bp5MDEBG68"/>
          <p:cNvSpPr txBox="1"/>
          <p:nvPr/>
        </p:nvSpPr>
        <p:spPr>
          <a:xfrm>
            <a:off x="14512697" y="2079514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mv3ekLzLbnVPNxjSKvqBpU3ZeZXPQdEC3bp5MDEBG68</a:t>
            </a:r>
          </a:p>
        </p:txBody>
      </p:sp>
      <p:pic>
        <p:nvPicPr>
          <p:cNvPr id="485" name="Screenshot 2024-03-25 at 23.05.17.png" descr="Screenshot 2024-03-25 at 23.05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0089" y="11423767"/>
            <a:ext cx="1220160" cy="137267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EhhTKczWMGQt46ynNeRX1WfeagwwJd7ufHvCDjRxjo5Q"/>
          <p:cNvSpPr txBox="1"/>
          <p:nvPr/>
        </p:nvSpPr>
        <p:spPr>
          <a:xfrm>
            <a:off x="7349897" y="10791638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EhhTKczWMGQt46ynNeRX1WfeagwwJd7ufHvCDjRxjo5Q</a:t>
            </a:r>
          </a:p>
        </p:txBody>
      </p:sp>
      <p:pic>
        <p:nvPicPr>
          <p:cNvPr id="487" name="Screenshot 2024-03-25 at 23.06.58.png" descr="Screenshot 2024-03-25 at 23.06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51200" y="11584724"/>
            <a:ext cx="1544797" cy="1593073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o1endDq2YkqhipRh3WViPa8hdiSpxWy6z3Z6tMCpAo"/>
          <p:cNvSpPr txBox="1"/>
          <p:nvPr/>
        </p:nvSpPr>
        <p:spPr>
          <a:xfrm>
            <a:off x="14109954" y="11000895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So1endDq2YkqhipRh3WViPa8hdiSpxWy6z3Z6tMCpAo</a:t>
            </a:r>
          </a:p>
        </p:txBody>
      </p:sp>
      <p:pic>
        <p:nvPicPr>
          <p:cNvPr id="48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388479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2071920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11799554" y="1262662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202726" y="133167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2260504" y="-2932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11664050" y="-6237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4">
            <a:extLst/>
          </a:blip>
          <a:srcRect l="0" t="19277" r="0" b="0"/>
          <a:stretch>
            <a:fillRect/>
          </a:stretch>
        </p:blipFill>
        <p:spPr>
          <a:xfrm>
            <a:off x="20943222" y="1341103"/>
            <a:ext cx="10795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movie.png" descr="pasted-movi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21597296">
            <a:off x="23398729" y="-649134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metaqbxxUerdq28cj1RbAWkYQm3ybzjb6a8bt518x1s"/>
          <p:cNvSpPr txBox="1"/>
          <p:nvPr/>
        </p:nvSpPr>
        <p:spPr>
          <a:xfrm>
            <a:off x="18518936" y="2724883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metaqbxxUerdq28cj1RbAWkYQm3ybzjb6a8bt518x1s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5525" y="4769906"/>
            <a:ext cx="4517713" cy="267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04779" y="7064381"/>
            <a:ext cx="4692707" cy="275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EfyLYxieoQ8Sqx52MyXgu5.png" descr="EfyLYxieoQ8Sqx52MyXgu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04206" y="2205832"/>
            <a:ext cx="3948189" cy="223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Mu5pgap2FS1j6Vuzmgj57A.png" descr="Mu5pgap2FS1j6Vuzmgj57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2198" y="135958"/>
            <a:ext cx="3400991" cy="19281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Alice will send Bob SOL"/>
          <p:cNvSpPr txBox="1"/>
          <p:nvPr/>
        </p:nvSpPr>
        <p:spPr>
          <a:xfrm>
            <a:off x="5977185" y="1005289"/>
            <a:ext cx="500817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Alice will send Bob SOL</a:t>
            </a:r>
          </a:p>
        </p:txBody>
      </p:sp>
      <p:sp>
        <p:nvSpPr>
          <p:cNvPr id="510" name="And say thanks!"/>
          <p:cNvSpPr txBox="1"/>
          <p:nvPr/>
        </p:nvSpPr>
        <p:spPr>
          <a:xfrm>
            <a:off x="8546344" y="3312355"/>
            <a:ext cx="337505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And say thanks!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5525" y="4769906"/>
            <a:ext cx="4517713" cy="267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04779" y="7064381"/>
            <a:ext cx="4692707" cy="275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EfyLYxieoQ8Sqx52MyXgu5.png" descr="EfyLYxieoQ8Sqx52MyXgu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04206" y="2205832"/>
            <a:ext cx="3948189" cy="223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Mu5pgap2FS1j6Vuzmgj57A.png" descr="Mu5pgap2FS1j6Vuzmgj57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2198" y="135958"/>
            <a:ext cx="3400991" cy="1928122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ALICE SENDS BOB 10 SOL,…"/>
          <p:cNvSpPr txBox="1"/>
          <p:nvPr/>
        </p:nvSpPr>
        <p:spPr>
          <a:xfrm>
            <a:off x="9420713" y="2734505"/>
            <a:ext cx="5932171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ALICE SENDS BOB 10 SOL,</a:t>
            </a:r>
          </a:p>
          <a:p>
            <a:pPr>
              <a:defRPr sz="3600"/>
            </a:pPr>
            <a:r>
              <a:t>SAYS THANKS</a:t>
            </a:r>
          </a:p>
        </p:txBody>
      </p:sp>
      <p:sp>
        <p:nvSpPr>
          <p:cNvPr id="523" name="Rectangle"/>
          <p:cNvSpPr/>
          <p:nvPr/>
        </p:nvSpPr>
        <p:spPr>
          <a:xfrm>
            <a:off x="-1300063" y="-967170"/>
            <a:ext cx="37763848" cy="19494700"/>
          </a:xfrm>
          <a:prstGeom prst="rect">
            <a:avLst/>
          </a:prstGeom>
          <a:solidFill>
            <a:srgbClr val="000000">
              <a:alpha val="891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24" name="Screenshot 2023-10-28 at 22.58.52.png" descr="Screenshot 2023-10-28 at 22.58.52.png"/>
          <p:cNvPicPr>
            <a:picLocks noChangeAspect="1"/>
          </p:cNvPicPr>
          <p:nvPr/>
        </p:nvPicPr>
        <p:blipFill>
          <a:blip r:embed="rId11">
            <a:extLst/>
          </a:blip>
          <a:srcRect l="3544" t="3982" r="5295" b="2086"/>
          <a:stretch>
            <a:fillRect/>
          </a:stretch>
        </p:blipFill>
        <p:spPr>
          <a:xfrm>
            <a:off x="5016515" y="1467343"/>
            <a:ext cx="14080498" cy="1100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301" y="0"/>
                </a:moveTo>
                <a:cubicBezTo>
                  <a:pt x="1286" y="0"/>
                  <a:pt x="1274" y="18"/>
                  <a:pt x="1253" y="56"/>
                </a:cubicBezTo>
                <a:cubicBezTo>
                  <a:pt x="1228" y="100"/>
                  <a:pt x="1165" y="136"/>
                  <a:pt x="1115" y="136"/>
                </a:cubicBezTo>
                <a:cubicBezTo>
                  <a:pt x="1064" y="136"/>
                  <a:pt x="1011" y="158"/>
                  <a:pt x="998" y="185"/>
                </a:cubicBezTo>
                <a:cubicBezTo>
                  <a:pt x="981" y="221"/>
                  <a:pt x="964" y="221"/>
                  <a:pt x="936" y="185"/>
                </a:cubicBezTo>
                <a:cubicBezTo>
                  <a:pt x="914" y="158"/>
                  <a:pt x="858" y="136"/>
                  <a:pt x="809" y="136"/>
                </a:cubicBezTo>
                <a:cubicBezTo>
                  <a:pt x="760" y="136"/>
                  <a:pt x="692" y="103"/>
                  <a:pt x="657" y="62"/>
                </a:cubicBezTo>
                <a:cubicBezTo>
                  <a:pt x="623" y="22"/>
                  <a:pt x="577" y="3"/>
                  <a:pt x="556" y="19"/>
                </a:cubicBezTo>
                <a:cubicBezTo>
                  <a:pt x="514" y="53"/>
                  <a:pt x="503" y="558"/>
                  <a:pt x="544" y="610"/>
                </a:cubicBezTo>
                <a:cubicBezTo>
                  <a:pt x="558" y="628"/>
                  <a:pt x="618" y="637"/>
                  <a:pt x="677" y="629"/>
                </a:cubicBezTo>
                <a:cubicBezTo>
                  <a:pt x="768" y="618"/>
                  <a:pt x="789" y="593"/>
                  <a:pt x="801" y="478"/>
                </a:cubicBezTo>
                <a:lnTo>
                  <a:pt x="816" y="341"/>
                </a:lnTo>
                <a:lnTo>
                  <a:pt x="836" y="476"/>
                </a:lnTo>
                <a:cubicBezTo>
                  <a:pt x="856" y="600"/>
                  <a:pt x="872" y="613"/>
                  <a:pt x="1025" y="626"/>
                </a:cubicBezTo>
                <a:cubicBezTo>
                  <a:pt x="1117" y="633"/>
                  <a:pt x="1203" y="618"/>
                  <a:pt x="1216" y="591"/>
                </a:cubicBezTo>
                <a:cubicBezTo>
                  <a:pt x="1232" y="558"/>
                  <a:pt x="1254" y="558"/>
                  <a:pt x="1287" y="594"/>
                </a:cubicBezTo>
                <a:cubicBezTo>
                  <a:pt x="1314" y="622"/>
                  <a:pt x="1381" y="638"/>
                  <a:pt x="1436" y="630"/>
                </a:cubicBezTo>
                <a:cubicBezTo>
                  <a:pt x="1515" y="619"/>
                  <a:pt x="1541" y="586"/>
                  <a:pt x="1559" y="478"/>
                </a:cubicBezTo>
                <a:cubicBezTo>
                  <a:pt x="1575" y="383"/>
                  <a:pt x="1583" y="371"/>
                  <a:pt x="1586" y="439"/>
                </a:cubicBezTo>
                <a:cubicBezTo>
                  <a:pt x="1588" y="492"/>
                  <a:pt x="1610" y="558"/>
                  <a:pt x="1636" y="584"/>
                </a:cubicBezTo>
                <a:cubicBezTo>
                  <a:pt x="1693" y="645"/>
                  <a:pt x="2153" y="648"/>
                  <a:pt x="2182" y="587"/>
                </a:cubicBezTo>
                <a:cubicBezTo>
                  <a:pt x="2196" y="558"/>
                  <a:pt x="2218" y="558"/>
                  <a:pt x="2245" y="587"/>
                </a:cubicBezTo>
                <a:cubicBezTo>
                  <a:pt x="2300" y="645"/>
                  <a:pt x="2703" y="641"/>
                  <a:pt x="2760" y="582"/>
                </a:cubicBezTo>
                <a:cubicBezTo>
                  <a:pt x="2791" y="550"/>
                  <a:pt x="2805" y="552"/>
                  <a:pt x="2805" y="587"/>
                </a:cubicBezTo>
                <a:cubicBezTo>
                  <a:pt x="2805" y="616"/>
                  <a:pt x="2821" y="638"/>
                  <a:pt x="2841" y="638"/>
                </a:cubicBezTo>
                <a:cubicBezTo>
                  <a:pt x="2860" y="638"/>
                  <a:pt x="2876" y="588"/>
                  <a:pt x="2876" y="527"/>
                </a:cubicBezTo>
                <a:cubicBezTo>
                  <a:pt x="2876" y="368"/>
                  <a:pt x="2940" y="337"/>
                  <a:pt x="2954" y="489"/>
                </a:cubicBezTo>
                <a:cubicBezTo>
                  <a:pt x="2964" y="604"/>
                  <a:pt x="2980" y="617"/>
                  <a:pt x="3123" y="627"/>
                </a:cubicBezTo>
                <a:cubicBezTo>
                  <a:pt x="3209" y="633"/>
                  <a:pt x="3302" y="615"/>
                  <a:pt x="3328" y="587"/>
                </a:cubicBezTo>
                <a:cubicBezTo>
                  <a:pt x="3380" y="532"/>
                  <a:pt x="3384" y="284"/>
                  <a:pt x="3334" y="199"/>
                </a:cubicBezTo>
                <a:cubicBezTo>
                  <a:pt x="3294" y="131"/>
                  <a:pt x="2805" y="123"/>
                  <a:pt x="2805" y="190"/>
                </a:cubicBezTo>
                <a:cubicBezTo>
                  <a:pt x="2805" y="221"/>
                  <a:pt x="2785" y="218"/>
                  <a:pt x="2751" y="182"/>
                </a:cubicBezTo>
                <a:cubicBezTo>
                  <a:pt x="2722" y="150"/>
                  <a:pt x="2659" y="135"/>
                  <a:pt x="2611" y="146"/>
                </a:cubicBezTo>
                <a:cubicBezTo>
                  <a:pt x="2549" y="162"/>
                  <a:pt x="2520" y="144"/>
                  <a:pt x="2508" y="85"/>
                </a:cubicBezTo>
                <a:cubicBezTo>
                  <a:pt x="2495" y="22"/>
                  <a:pt x="2460" y="6"/>
                  <a:pt x="2358" y="14"/>
                </a:cubicBezTo>
                <a:cubicBezTo>
                  <a:pt x="2285" y="20"/>
                  <a:pt x="2207" y="55"/>
                  <a:pt x="2185" y="92"/>
                </a:cubicBezTo>
                <a:cubicBezTo>
                  <a:pt x="2158" y="135"/>
                  <a:pt x="2087" y="156"/>
                  <a:pt x="1982" y="152"/>
                </a:cubicBezTo>
                <a:cubicBezTo>
                  <a:pt x="1894" y="148"/>
                  <a:pt x="1800" y="168"/>
                  <a:pt x="1772" y="197"/>
                </a:cubicBezTo>
                <a:cubicBezTo>
                  <a:pt x="1733" y="237"/>
                  <a:pt x="1718" y="236"/>
                  <a:pt x="1706" y="192"/>
                </a:cubicBezTo>
                <a:cubicBezTo>
                  <a:pt x="1698" y="161"/>
                  <a:pt x="1634" y="136"/>
                  <a:pt x="1563" y="136"/>
                </a:cubicBezTo>
                <a:cubicBezTo>
                  <a:pt x="1492" y="136"/>
                  <a:pt x="1405" y="100"/>
                  <a:pt x="1367" y="56"/>
                </a:cubicBezTo>
                <a:cubicBezTo>
                  <a:pt x="1334" y="18"/>
                  <a:pt x="1316" y="0"/>
                  <a:pt x="1301" y="0"/>
                </a:cubicBezTo>
                <a:close/>
                <a:moveTo>
                  <a:pt x="10808" y="1599"/>
                </a:moveTo>
                <a:cubicBezTo>
                  <a:pt x="3989" y="1599"/>
                  <a:pt x="515" y="1614"/>
                  <a:pt x="500" y="1645"/>
                </a:cubicBezTo>
                <a:cubicBezTo>
                  <a:pt x="486" y="1675"/>
                  <a:pt x="3931" y="1690"/>
                  <a:pt x="10808" y="1690"/>
                </a:cubicBezTo>
                <a:cubicBezTo>
                  <a:pt x="17686" y="1690"/>
                  <a:pt x="21131" y="1675"/>
                  <a:pt x="21117" y="1645"/>
                </a:cubicBezTo>
                <a:cubicBezTo>
                  <a:pt x="21102" y="1614"/>
                  <a:pt x="17627" y="1599"/>
                  <a:pt x="10808" y="1599"/>
                </a:cubicBezTo>
                <a:close/>
                <a:moveTo>
                  <a:pt x="10818" y="2925"/>
                </a:moveTo>
                <a:cubicBezTo>
                  <a:pt x="1073" y="2925"/>
                  <a:pt x="287" y="2930"/>
                  <a:pt x="226" y="3000"/>
                </a:cubicBezTo>
                <a:cubicBezTo>
                  <a:pt x="179" y="3056"/>
                  <a:pt x="161" y="3142"/>
                  <a:pt x="161" y="3322"/>
                </a:cubicBezTo>
                <a:cubicBezTo>
                  <a:pt x="161" y="3462"/>
                  <a:pt x="126" y="3690"/>
                  <a:pt x="80" y="3852"/>
                </a:cubicBezTo>
                <a:lnTo>
                  <a:pt x="0" y="4136"/>
                </a:lnTo>
                <a:lnTo>
                  <a:pt x="0" y="4862"/>
                </a:lnTo>
                <a:cubicBezTo>
                  <a:pt x="16" y="4163"/>
                  <a:pt x="47" y="3951"/>
                  <a:pt x="103" y="3785"/>
                </a:cubicBezTo>
                <a:cubicBezTo>
                  <a:pt x="148" y="3652"/>
                  <a:pt x="155" y="4228"/>
                  <a:pt x="157" y="8523"/>
                </a:cubicBezTo>
                <a:cubicBezTo>
                  <a:pt x="160" y="13385"/>
                  <a:pt x="160" y="13413"/>
                  <a:pt x="233" y="13506"/>
                </a:cubicBezTo>
                <a:lnTo>
                  <a:pt x="306" y="13599"/>
                </a:lnTo>
                <a:lnTo>
                  <a:pt x="10805" y="13599"/>
                </a:lnTo>
                <a:cubicBezTo>
                  <a:pt x="21081" y="13599"/>
                  <a:pt x="21308" y="13598"/>
                  <a:pt x="21381" y="13512"/>
                </a:cubicBezTo>
                <a:lnTo>
                  <a:pt x="21456" y="13425"/>
                </a:lnTo>
                <a:lnTo>
                  <a:pt x="21458" y="8529"/>
                </a:lnTo>
                <a:cubicBezTo>
                  <a:pt x="21459" y="4154"/>
                  <a:pt x="21462" y="3693"/>
                  <a:pt x="21511" y="3779"/>
                </a:cubicBezTo>
                <a:cubicBezTo>
                  <a:pt x="21480" y="3640"/>
                  <a:pt x="21456" y="3467"/>
                  <a:pt x="21456" y="3359"/>
                </a:cubicBezTo>
                <a:cubicBezTo>
                  <a:pt x="21456" y="3224"/>
                  <a:pt x="21433" y="3085"/>
                  <a:pt x="21401" y="3026"/>
                </a:cubicBezTo>
                <a:lnTo>
                  <a:pt x="21346" y="2925"/>
                </a:lnTo>
                <a:lnTo>
                  <a:pt x="10818" y="2925"/>
                </a:lnTo>
                <a:close/>
                <a:moveTo>
                  <a:pt x="21545" y="3922"/>
                </a:moveTo>
                <a:cubicBezTo>
                  <a:pt x="21577" y="4205"/>
                  <a:pt x="21582" y="5085"/>
                  <a:pt x="21582" y="8730"/>
                </a:cubicBezTo>
                <a:lnTo>
                  <a:pt x="21582" y="13508"/>
                </a:lnTo>
                <a:lnTo>
                  <a:pt x="21591" y="8812"/>
                </a:lnTo>
                <a:cubicBezTo>
                  <a:pt x="21600" y="4606"/>
                  <a:pt x="21598" y="4163"/>
                  <a:pt x="21545" y="3922"/>
                </a:cubicBezTo>
                <a:close/>
                <a:moveTo>
                  <a:pt x="127" y="13738"/>
                </a:moveTo>
                <a:cubicBezTo>
                  <a:pt x="144" y="13773"/>
                  <a:pt x="162" y="13804"/>
                  <a:pt x="184" y="13840"/>
                </a:cubicBezTo>
                <a:cubicBezTo>
                  <a:pt x="213" y="13890"/>
                  <a:pt x="241" y="13931"/>
                  <a:pt x="269" y="13967"/>
                </a:cubicBezTo>
                <a:cubicBezTo>
                  <a:pt x="241" y="13931"/>
                  <a:pt x="213" y="13890"/>
                  <a:pt x="184" y="13840"/>
                </a:cubicBezTo>
                <a:cubicBezTo>
                  <a:pt x="163" y="13804"/>
                  <a:pt x="144" y="13772"/>
                  <a:pt x="127" y="13738"/>
                </a:cubicBezTo>
                <a:close/>
                <a:moveTo>
                  <a:pt x="10802" y="14491"/>
                </a:moveTo>
                <a:cubicBezTo>
                  <a:pt x="351" y="14491"/>
                  <a:pt x="303" y="14491"/>
                  <a:pt x="232" y="14582"/>
                </a:cubicBezTo>
                <a:cubicBezTo>
                  <a:pt x="179" y="14649"/>
                  <a:pt x="161" y="14735"/>
                  <a:pt x="161" y="14904"/>
                </a:cubicBezTo>
                <a:cubicBezTo>
                  <a:pt x="161" y="15030"/>
                  <a:pt x="125" y="15262"/>
                  <a:pt x="80" y="15418"/>
                </a:cubicBezTo>
                <a:cubicBezTo>
                  <a:pt x="40" y="15561"/>
                  <a:pt x="20" y="15640"/>
                  <a:pt x="10" y="16032"/>
                </a:cubicBezTo>
                <a:cubicBezTo>
                  <a:pt x="27" y="15674"/>
                  <a:pt x="56" y="15488"/>
                  <a:pt x="102" y="15351"/>
                </a:cubicBezTo>
                <a:cubicBezTo>
                  <a:pt x="147" y="15217"/>
                  <a:pt x="154" y="15566"/>
                  <a:pt x="157" y="18307"/>
                </a:cubicBezTo>
                <a:cubicBezTo>
                  <a:pt x="160" y="21369"/>
                  <a:pt x="161" y="21415"/>
                  <a:pt x="233" y="21507"/>
                </a:cubicBezTo>
                <a:lnTo>
                  <a:pt x="306" y="21600"/>
                </a:lnTo>
                <a:lnTo>
                  <a:pt x="10805" y="21600"/>
                </a:lnTo>
                <a:cubicBezTo>
                  <a:pt x="21081" y="21600"/>
                  <a:pt x="21308" y="21598"/>
                  <a:pt x="21381" y="21513"/>
                </a:cubicBezTo>
                <a:cubicBezTo>
                  <a:pt x="21456" y="21426"/>
                  <a:pt x="21456" y="21418"/>
                  <a:pt x="21458" y="18336"/>
                </a:cubicBezTo>
                <a:cubicBezTo>
                  <a:pt x="21459" y="15397"/>
                  <a:pt x="21462" y="15252"/>
                  <a:pt x="21520" y="15382"/>
                </a:cubicBezTo>
                <a:cubicBezTo>
                  <a:pt x="21521" y="15383"/>
                  <a:pt x="21521" y="15384"/>
                  <a:pt x="21521" y="15384"/>
                </a:cubicBezTo>
                <a:cubicBezTo>
                  <a:pt x="21496" y="15261"/>
                  <a:pt x="21470" y="15099"/>
                  <a:pt x="21461" y="14955"/>
                </a:cubicBezTo>
                <a:cubicBezTo>
                  <a:pt x="21443" y="14698"/>
                  <a:pt x="21422" y="14605"/>
                  <a:pt x="21369" y="14556"/>
                </a:cubicBezTo>
                <a:cubicBezTo>
                  <a:pt x="21309" y="14500"/>
                  <a:pt x="19801" y="14491"/>
                  <a:pt x="10802" y="14491"/>
                </a:cubicBezTo>
                <a:close/>
                <a:moveTo>
                  <a:pt x="21554" y="15539"/>
                </a:moveTo>
                <a:cubicBezTo>
                  <a:pt x="21579" y="15795"/>
                  <a:pt x="21582" y="16458"/>
                  <a:pt x="21582" y="18514"/>
                </a:cubicBezTo>
                <a:cubicBezTo>
                  <a:pt x="21582" y="20640"/>
                  <a:pt x="21579" y="21265"/>
                  <a:pt x="21552" y="21510"/>
                </a:cubicBezTo>
                <a:cubicBezTo>
                  <a:pt x="21580" y="21267"/>
                  <a:pt x="21584" y="20651"/>
                  <a:pt x="21591" y="18598"/>
                </a:cubicBezTo>
                <a:cubicBezTo>
                  <a:pt x="21600" y="16190"/>
                  <a:pt x="21596" y="15736"/>
                  <a:pt x="21554" y="15539"/>
                </a:cubicBezTo>
                <a:close/>
                <a:moveTo>
                  <a:pt x="10" y="20727"/>
                </a:moveTo>
                <a:cubicBezTo>
                  <a:pt x="11" y="20763"/>
                  <a:pt x="12" y="20806"/>
                  <a:pt x="13" y="20839"/>
                </a:cubicBezTo>
                <a:cubicBezTo>
                  <a:pt x="12" y="20805"/>
                  <a:pt x="11" y="20764"/>
                  <a:pt x="10" y="20727"/>
                </a:cubicBezTo>
                <a:close/>
                <a:moveTo>
                  <a:pt x="23" y="21067"/>
                </a:moveTo>
                <a:cubicBezTo>
                  <a:pt x="25" y="21123"/>
                  <a:pt x="27" y="21186"/>
                  <a:pt x="30" y="21232"/>
                </a:cubicBezTo>
                <a:cubicBezTo>
                  <a:pt x="27" y="21186"/>
                  <a:pt x="25" y="21123"/>
                  <a:pt x="23" y="21067"/>
                </a:cubicBezTo>
                <a:close/>
                <a:moveTo>
                  <a:pt x="48" y="21407"/>
                </a:moveTo>
                <a:cubicBezTo>
                  <a:pt x="51" y="21430"/>
                  <a:pt x="53" y="21460"/>
                  <a:pt x="56" y="21481"/>
                </a:cubicBezTo>
                <a:cubicBezTo>
                  <a:pt x="53" y="21460"/>
                  <a:pt x="51" y="21430"/>
                  <a:pt x="48" y="2140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25" name="SOLANA EXPLORER"/>
          <p:cNvSpPr txBox="1"/>
          <p:nvPr/>
        </p:nvSpPr>
        <p:spPr>
          <a:xfrm>
            <a:off x="9844601" y="-67484"/>
            <a:ext cx="442432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SOLANA EXPLORER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63562" y="7811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1377564" y="-13824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6662" y="-42945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6921AR3gf3Xz7abdDmxh9V.png" descr="6921AR3gf3Xz7abdDmxh9V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26515" y="6781934"/>
            <a:ext cx="7660307" cy="450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NHkKUFZcfuWsSAqnXbEsMM.png" descr="NHkKUFZcfuWsSAqnXbEsM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31453" y="1484465"/>
            <a:ext cx="7339286" cy="425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427396">
            <a:off x="-10354289" y="4327734"/>
            <a:ext cx="8688221" cy="15659608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HE TRANSACTION COMPLETES…"/>
          <p:cNvSpPr txBox="1"/>
          <p:nvPr/>
        </p:nvSpPr>
        <p:spPr>
          <a:xfrm>
            <a:off x="4315866" y="8219266"/>
            <a:ext cx="7167068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THE TRANSACTION COMPLETES</a:t>
            </a:r>
          </a:p>
          <a:p>
            <a:pPr>
              <a:defRPr sz="3600"/>
            </a:pPr>
            <a:r>
              <a:t>BOB NOW HAS THE SOL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7396">
            <a:off x="-1819889" y="31496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80554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CRYPTO"/>
          <p:cNvSpPr txBox="1"/>
          <p:nvPr/>
        </p:nvSpPr>
        <p:spPr>
          <a:xfrm>
            <a:off x="6971004" y="5319302"/>
            <a:ext cx="10441992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CRYPTO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53081" r="0" b="0"/>
          <a:stretch>
            <a:fillRect/>
          </a:stretch>
        </p:blipFill>
        <p:spPr>
          <a:xfrm rot="1223069">
            <a:off x="12193696" y="17260617"/>
            <a:ext cx="20327171" cy="2764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545" name="TRANSACTIONS &amp; SENDING SOL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TRANSACTIONS &amp; SENDING SOL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import &quot;dotenv/config&quot;;…"/>
          <p:cNvSpPr txBox="1"/>
          <p:nvPr/>
        </p:nvSpPr>
        <p:spPr>
          <a:xfrm>
            <a:off x="3723881" y="5915199"/>
            <a:ext cx="16936238" cy="8026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getKeypairFromEnvironment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"@solana-developers/helpers"</a:t>
            </a:r>
            <a:r>
              <a:t>;</a:t>
            </a: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SystemProgram,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sendAndConfirmTransaction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sender.publicKey.toBase58()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548" name="1. Load the keypair and connect to devnet (again!)"/>
          <p:cNvSpPr txBox="1"/>
          <p:nvPr/>
        </p:nvSpPr>
        <p:spPr>
          <a:xfrm>
            <a:off x="1682133" y="1543102"/>
            <a:ext cx="1966562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Load the keypair and connect to devnet (again!)</a:t>
            </a:r>
          </a:p>
        </p:txBody>
      </p:sp>
      <p:sp>
        <p:nvSpPr>
          <p:cNvPr id="549" name="send-sol.ts"/>
          <p:cNvSpPr txBox="1"/>
          <p:nvPr/>
        </p:nvSpPr>
        <p:spPr>
          <a:xfrm>
            <a:off x="3219672" y="5165526"/>
            <a:ext cx="238384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... per previous slide ...…"/>
          <p:cNvSpPr txBox="1"/>
          <p:nvPr/>
        </p:nvSpPr>
        <p:spPr>
          <a:xfrm>
            <a:off x="3723881" y="3644008"/>
            <a:ext cx="16936238" cy="8432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 per previous slide ...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recipient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PublicKey(SOMEONE_IN_CLASS);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`💸 Attempting to send 0.01 SOL to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recipient.toBase58()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...`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Transaction();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sendSolInstruction = SystemProgram.transfer({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fromPubkey: sender.publicKey,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toPubkey: recipient,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lamports: </a:t>
            </a:r>
            <a:r>
              <a:rPr>
                <a:solidFill>
                  <a:srgbClr val="B5CEA8"/>
                </a:solidFill>
              </a:rPr>
              <a:t>0.01</a:t>
            </a:r>
            <a:r>
              <a:t> *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transaction.add(sendSolInstruction);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signature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sendAndConfirmTransaction(connection, transaction, [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Transaction confirmed, signature: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signature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554" name="2. Make a transaction, add an instruction to send 0.01 SOL to a classmate, and run it!"/>
          <p:cNvSpPr txBox="1"/>
          <p:nvPr/>
        </p:nvSpPr>
        <p:spPr>
          <a:xfrm>
            <a:off x="1408463" y="37917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transaction, add an instruction to send 0.01 SOL to a classmate, and run it!</a:t>
            </a:r>
          </a:p>
        </p:txBody>
      </p:sp>
      <p:sp>
        <p:nvSpPr>
          <p:cNvPr id="555" name="send-sol.ts (continued)"/>
          <p:cNvSpPr txBox="1"/>
          <p:nvPr/>
        </p:nvSpPr>
        <p:spPr>
          <a:xfrm>
            <a:off x="2585603" y="2501749"/>
            <a:ext cx="478048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 (continued)</a:t>
            </a:r>
          </a:p>
        </p:txBody>
      </p:sp>
      <p:sp>
        <p:nvSpPr>
          <p:cNvPr id="556" name="npx esrun send-sol.ts"/>
          <p:cNvSpPr txBox="1"/>
          <p:nvPr/>
        </p:nvSpPr>
        <p:spPr>
          <a:xfrm>
            <a:off x="-2697505" y="12584168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send-sol.ts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3. Check Solana Explor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 Solana Explorer</a:t>
            </a:r>
          </a:p>
        </p:txBody>
      </p:sp>
      <p:sp>
        <p:nvSpPr>
          <p:cNvPr id="561" name="Remember we are using the devnet network."/>
          <p:cNvSpPr txBox="1"/>
          <p:nvPr>
            <p:ph type="body" idx="21"/>
          </p:nvPr>
        </p:nvSpPr>
        <p:spPr>
          <a:xfrm>
            <a:off x="1206500" y="5092131"/>
            <a:ext cx="10991914" cy="64618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Remember we are using the </a:t>
            </a:r>
            <a:r>
              <a:rPr>
                <a:solidFill>
                  <a:srgbClr val="1DD89C"/>
                </a:solidFill>
              </a:rPr>
              <a:t>devnet</a:t>
            </a:r>
            <a:r>
              <a:t> network.</a:t>
            </a:r>
          </a:p>
          <a:p>
            <a:pPr/>
          </a:p>
        </p:txBody>
      </p:sp>
      <p:pic>
        <p:nvPicPr>
          <p:cNvPr id="562" name="Screenshot 2024-03-22 at 11.08.02.png" descr="Screenshot 2024-03-22 at 11.0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7598" y="3287503"/>
            <a:ext cx="10071101" cy="1007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... add this just after 'transaction.add(sendSolInstruction)'...…"/>
          <p:cNvSpPr txBox="1"/>
          <p:nvPr/>
        </p:nvSpPr>
        <p:spPr>
          <a:xfrm>
            <a:off x="3723881" y="4202808"/>
            <a:ext cx="16936238" cy="7315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 add this just after 'transaction.add(sendSolInstruction)'...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Get this address from </a:t>
            </a:r>
            <a:r>
              <a:rPr u="sng">
                <a:hlinkClick r:id="rId3" invalidUrl="" action="" tgtFrame="" tooltip="" history="1" highlightClick="0" endSnd="0"/>
              </a:rPr>
              <a:t>https://spl.solana.com/memo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memoProgram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"MemoSq4gqABAXKb96qnH8TysNcWxMyWCqXgDLGmfcHr"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memoText = </a:t>
            </a:r>
            <a:r>
              <a:t>"Hello from Solana!"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addMemoInstruction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TransactionInstruction({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keys: [{ pubkey: sender.publicKey, isSigner: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 isWritable: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 }],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data: Buffer.from(memoText, </a:t>
            </a:r>
            <a:r>
              <a:rPr>
                <a:solidFill>
                  <a:srgbClr val="CE9178"/>
                </a:solidFill>
              </a:rPr>
              <a:t>"utf-8"</a:t>
            </a:r>
            <a:r>
              <a:t>),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programId: memoProgram,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transaction.add(addMemoInstruction);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  <a:r>
              <a:rPr>
                <a:solidFill>
                  <a:srgbClr val="CE9178"/>
                </a:solidFill>
              </a:rPr>
              <a:t>`📝 memo is </a:t>
            </a:r>
            <a:r>
              <a:rPr>
                <a:solidFill>
                  <a:srgbClr val="569CD6"/>
                </a:solidFill>
              </a:rPr>
              <a:t>${</a:t>
            </a:r>
            <a:r>
              <a:t>memoText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...`</a:t>
            </a:r>
            <a:r>
              <a:t>);</a:t>
            </a:r>
          </a:p>
        </p:txBody>
      </p:sp>
      <p:sp>
        <p:nvSpPr>
          <p:cNvPr id="565" name="4. Add a second instruction and run it again!"/>
          <p:cNvSpPr txBox="1"/>
          <p:nvPr/>
        </p:nvSpPr>
        <p:spPr>
          <a:xfrm>
            <a:off x="1244261" y="268313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Add a second instruction and run it again!</a:t>
            </a:r>
          </a:p>
        </p:txBody>
      </p:sp>
      <p:sp>
        <p:nvSpPr>
          <p:cNvPr id="566" name="send-sol.ts (continued)"/>
          <p:cNvSpPr txBox="1"/>
          <p:nvPr/>
        </p:nvSpPr>
        <p:spPr>
          <a:xfrm>
            <a:off x="2585603" y="2501749"/>
            <a:ext cx="478048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 (continued)</a:t>
            </a:r>
          </a:p>
        </p:txBody>
      </p:sp>
      <p:sp>
        <p:nvSpPr>
          <p:cNvPr id="567" name="npx esrun send-sol.ts"/>
          <p:cNvSpPr txBox="1"/>
          <p:nvPr/>
        </p:nvSpPr>
        <p:spPr>
          <a:xfrm>
            <a:off x="-2697505" y="12584168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send-sol.ts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5. Check Solana Explorer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Check Solana Explorer again</a:t>
            </a:r>
          </a:p>
        </p:txBody>
      </p:sp>
      <p:sp>
        <p:nvSpPr>
          <p:cNvPr id="572" name="Remember we are using the devnet network.…"/>
          <p:cNvSpPr txBox="1"/>
          <p:nvPr>
            <p:ph type="body" idx="21"/>
          </p:nvPr>
        </p:nvSpPr>
        <p:spPr>
          <a:xfrm>
            <a:off x="1206500" y="5092131"/>
            <a:ext cx="10991914" cy="64618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Remember we are using the </a:t>
            </a:r>
            <a:r>
              <a:rPr>
                <a:solidFill>
                  <a:srgbClr val="1DD89C"/>
                </a:solidFill>
              </a:rPr>
              <a:t>devnet</a:t>
            </a:r>
            <a:r>
              <a:t> network.</a:t>
            </a:r>
          </a:p>
          <a:p>
            <a:pPr/>
          </a:p>
          <a:p>
            <a:pPr/>
            <a:r>
              <a:t>What were the fees? What is this in USD?</a:t>
            </a:r>
          </a:p>
          <a:p>
            <a:pPr/>
          </a:p>
        </p:txBody>
      </p:sp>
      <p:pic>
        <p:nvPicPr>
          <p:cNvPr id="573" name="Screenshot 2024-03-22 at 11.08.02.png" descr="Screenshot 2024-03-22 at 11.0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7598" y="3287503"/>
            <a:ext cx="10071101" cy="1007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Lesson 3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3 feedback</a:t>
            </a:r>
          </a:p>
        </p:txBody>
      </p:sp>
      <p:sp>
        <p:nvSpPr>
          <p:cNvPr id="576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577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TOKENS"/>
          <p:cNvSpPr txBox="1"/>
          <p:nvPr>
            <p:ph type="subTitle" sz="quarter" idx="1"/>
          </p:nvPr>
        </p:nvSpPr>
        <p:spPr>
          <a:xfrm>
            <a:off x="2555507" y="5314057"/>
            <a:ext cx="19679386" cy="3087886"/>
          </a:xfrm>
          <a:prstGeom prst="rect">
            <a:avLst/>
          </a:prstGeom>
        </p:spPr>
        <p:txBody>
          <a:bodyPr anchor="b"/>
          <a:lstStyle>
            <a:lvl1pPr algn="ctr" defTabSz="635634">
              <a:defRPr sz="19635"/>
            </a:lvl1pPr>
          </a:lstStyle>
          <a:p>
            <a:pPr/>
            <a:r>
              <a:t>TOKENS</a:t>
            </a:r>
          </a:p>
        </p:txBody>
      </p:sp>
      <p:sp>
        <p:nvSpPr>
          <p:cNvPr id="584" name="LESSON 4: MAKE AND TRANSFER"/>
          <p:cNvSpPr txBox="1"/>
          <p:nvPr/>
        </p:nvSpPr>
        <p:spPr>
          <a:xfrm>
            <a:off x="4665319" y="4615978"/>
            <a:ext cx="1545976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4: MAKE AND TRANSFER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36349" y="6454225"/>
            <a:ext cx="3872900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94QGGjaYNJVBt4UitwBbvG.png" descr="94QGGjaYNJVBt4UitwBb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9053" y="2387600"/>
            <a:ext cx="4045523" cy="239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USDC is one one many SPL tokens.…"/>
          <p:cNvSpPr txBox="1"/>
          <p:nvPr/>
        </p:nvSpPr>
        <p:spPr>
          <a:xfrm>
            <a:off x="952500" y="7300868"/>
            <a:ext cx="10991914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USDC is one one many SPL tokens. 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Each token has a unique </a:t>
            </a:r>
            <a:r>
              <a:rPr>
                <a:solidFill>
                  <a:srgbClr val="1DD79B"/>
                </a:solidFill>
              </a:rPr>
              <a:t>mint address</a:t>
            </a:r>
            <a:r>
              <a:t> that </a:t>
            </a:r>
          </a:p>
          <a:p>
            <a:pPr algn="l" defTabSz="825500">
              <a:defRPr b="1" sz="3200"/>
            </a:pPr>
            <a:r>
              <a:t>controls the token's supply.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443838" y="-74832946"/>
            <a:ext cx="159464078" cy="159464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RYPTO"/>
          <p:cNvSpPr txBox="1"/>
          <p:nvPr/>
        </p:nvSpPr>
        <p:spPr>
          <a:xfrm>
            <a:off x="1617852" y="5697179"/>
            <a:ext cx="10441992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CRYPTO</a:t>
            </a:r>
          </a:p>
        </p:txBody>
      </p:sp>
      <p:sp>
        <p:nvSpPr>
          <p:cNvPr id="195" name="GRAPHY"/>
          <p:cNvSpPr txBox="1"/>
          <p:nvPr/>
        </p:nvSpPr>
        <p:spPr>
          <a:xfrm>
            <a:off x="12095150" y="5697179"/>
            <a:ext cx="10670998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GRAPHY</a:t>
            </a:r>
          </a:p>
        </p:txBody>
      </p:sp>
      <p:sp>
        <p:nvSpPr>
          <p:cNvPr id="196" name="LESSON 1: INTRODUCTION TO"/>
          <p:cNvSpPr txBox="1"/>
          <p:nvPr/>
        </p:nvSpPr>
        <p:spPr>
          <a:xfrm>
            <a:off x="5317997" y="4941424"/>
            <a:ext cx="1374800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1: INTRODUCTION 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79650" y="501650"/>
            <a:ext cx="43307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99250" y="3483041"/>
            <a:ext cx="5346700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616" name="USDC is one one many SPL tokens.…"/>
          <p:cNvSpPr txBox="1"/>
          <p:nvPr/>
        </p:nvSpPr>
        <p:spPr>
          <a:xfrm>
            <a:off x="333547" y="6499871"/>
            <a:ext cx="10991915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USDC is one one many SPL tokens. 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Each token has a unique </a:t>
            </a:r>
            <a:r>
              <a:rPr>
                <a:solidFill>
                  <a:srgbClr val="1DD79B"/>
                </a:solidFill>
              </a:rPr>
              <a:t>mint address</a:t>
            </a:r>
            <a:r>
              <a:t> that </a:t>
            </a:r>
          </a:p>
          <a:p>
            <a:pPr algn="l" defTabSz="825500">
              <a:defRPr b="1" sz="3200"/>
            </a:pPr>
            <a:r>
              <a:t>controls the token's supply.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mint address includes information about the token, including a </a:t>
            </a:r>
            <a:r>
              <a:rPr>
                <a:solidFill>
                  <a:srgbClr val="730FC3"/>
                </a:solidFill>
              </a:rPr>
              <a:t>mint authority</a:t>
            </a:r>
            <a:r>
              <a:t> - someone allowed to mint new tokens.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79650" y="501650"/>
            <a:ext cx="43307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6921AR3gf3Xz7abdDmxh9V.png" descr="6921AR3gf3Xz7abdDmxh9V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277315" y="6963769"/>
            <a:ext cx="4655084" cy="2734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99250" y="3483041"/>
            <a:ext cx="5346700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NBgMTTns9dV1ir4wC9brce.png" descr="NBgMTTns9dV1ir4wC9brc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525500" y="9913234"/>
            <a:ext cx="4987290" cy="2176584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Let's...…"/>
          <p:cNvSpPr txBox="1"/>
          <p:nvPr/>
        </p:nvSpPr>
        <p:spPr>
          <a:xfrm>
            <a:off x="1022468" y="6891904"/>
            <a:ext cx="4552221" cy="2514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520065">
              <a:defRPr b="1" sz="2016"/>
            </a:pPr>
            <a:r>
              <a:t>Let's...</a:t>
            </a:r>
          </a:p>
          <a:p>
            <a:pPr algn="l" defTabSz="520065">
              <a:defRPr b="1" sz="2016"/>
            </a:pP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Make our own token mint, with our address as the mint authority</a:t>
            </a: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Make a PDA for someone to store our tokens</a:t>
            </a: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Mint our tokens to their wallet!</a:t>
            </a:r>
          </a:p>
        </p:txBody>
      </p:sp>
      <p:sp>
        <p:nvSpPr>
          <p:cNvPr id="631" name="A token is uniquely defined by it's mint address…"/>
          <p:cNvSpPr txBox="1"/>
          <p:nvPr/>
        </p:nvSpPr>
        <p:spPr>
          <a:xfrm>
            <a:off x="-3971747" y="15530469"/>
            <a:ext cx="10991914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A token is uniquely defined by it's mint address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mint address includes information about the token, including a mint authority - someone allowed to mint new tokens.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36349" y="6454225"/>
            <a:ext cx="3872900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94QGGjaYNJVBt4UitwBbvG.png" descr="94QGGjaYNJVBt4UitwBb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9053" y="2387600"/>
            <a:ext cx="4045523" cy="239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Gfoq5BnH83UqvChGfeXhPg.png" descr="Gfoq5BnH83UqvChGfeXhP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84057" y="130000"/>
            <a:ext cx="3900367" cy="1911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GcbJjyX1Fh9f8ZE5dg18LA.png" descr="GcbJjyX1Fh9f8ZE5dg18L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685757" y="8989017"/>
            <a:ext cx="5250523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2NgSTVF4gCWS4uos9wFo8T.png" descr="2NgSTVF4gCWS4uos9wFo8T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510000" y="8121419"/>
            <a:ext cx="3900367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NBgMTTns9dV1ir4wC9brce.png" descr="NBgMTTns9dV1ir4wC9brc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233900" y="10421234"/>
            <a:ext cx="4987290" cy="217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4MNt8NkaTGiZM5tuqF5rLa.png" descr="4MNt8NkaTGiZM5tuqF5rLa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483600" y="4597400"/>
            <a:ext cx="4609725" cy="2841214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We can transfer SPL tokens just like SOL, except instead of the System Program we use the Token Program to transfer them."/>
          <p:cNvSpPr txBox="1"/>
          <p:nvPr/>
        </p:nvSpPr>
        <p:spPr>
          <a:xfrm>
            <a:off x="749655" y="7702094"/>
            <a:ext cx="7058505" cy="207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200"/>
            </a:pPr>
            <a:r>
              <a:t>We can transfer SPL tokens just like SOL, except instead of the </a:t>
            </a:r>
            <a:r>
              <a:rPr>
                <a:solidFill>
                  <a:srgbClr val="9945FF"/>
                </a:solidFill>
              </a:rPr>
              <a:t>System Program</a:t>
            </a:r>
            <a:r>
              <a:t> we use the </a:t>
            </a:r>
            <a:r>
              <a:rPr>
                <a:solidFill>
                  <a:srgbClr val="14F195"/>
                </a:solidFill>
              </a:rPr>
              <a:t>Token Program</a:t>
            </a:r>
            <a:r>
              <a:t> to transfer them.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LAB"/>
          <p:cNvSpPr txBox="1"/>
          <p:nvPr>
            <p:ph type="subTitle" sz="half" idx="1"/>
          </p:nvPr>
        </p:nvSpPr>
        <p:spPr>
          <a:xfrm>
            <a:off x="1104900" y="4067173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655" name="MAKING A TOKEN MINT,…"/>
          <p:cNvSpPr txBox="1"/>
          <p:nvPr/>
        </p:nvSpPr>
        <p:spPr>
          <a:xfrm>
            <a:off x="1308100" y="7866970"/>
            <a:ext cx="21971000" cy="1781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17244">
              <a:defRPr b="1" sz="5445"/>
            </a:pPr>
            <a:r>
              <a:t>MAKING A TOKEN MINT, </a:t>
            </a:r>
          </a:p>
          <a:p>
            <a:pPr defTabSz="817244">
              <a:defRPr b="1" sz="5445"/>
            </a:pPr>
            <a:r>
              <a:t>AND USING IT TO MINT TOKENS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npm i @solana/spl-token"/>
          <p:cNvSpPr txBox="1"/>
          <p:nvPr/>
        </p:nvSpPr>
        <p:spPr>
          <a:xfrm>
            <a:off x="3723881" y="7198828"/>
            <a:ext cx="1693623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npm i @solana/spl-token</a:t>
            </a:r>
          </a:p>
        </p:txBody>
      </p:sp>
      <p:sp>
        <p:nvSpPr>
          <p:cNvPr id="658" name="1. Add the @solana/spl-token package"/>
          <p:cNvSpPr txBox="1"/>
          <p:nvPr/>
        </p:nvSpPr>
        <p:spPr>
          <a:xfrm>
            <a:off x="1682133" y="2101902"/>
            <a:ext cx="1757700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Add the @solana/spl-token package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import { createMint } from &quot;@solana/spl-token&quot;;…"/>
          <p:cNvSpPr txBox="1"/>
          <p:nvPr/>
        </p:nvSpPr>
        <p:spPr>
          <a:xfrm>
            <a:off x="3723881" y="4202808"/>
            <a:ext cx="16936238" cy="7315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createMint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"@solana/spl-token"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keypair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`✅ Finished!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keypair.publicKey.toBase58()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</p:txBody>
      </p:sp>
      <p:sp>
        <p:nvSpPr>
          <p:cNvPr id="661" name="2. Load a keypair and connect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Load a keypair and connect</a:t>
            </a:r>
          </a:p>
        </p:txBody>
      </p:sp>
      <p:sp>
        <p:nvSpPr>
          <p:cNvPr id="662" name="create-token-mint.ts"/>
          <p:cNvSpPr txBox="1"/>
          <p:nvPr/>
        </p:nvSpPr>
        <p:spPr>
          <a:xfrm>
            <a:off x="2287023" y="2999615"/>
            <a:ext cx="427299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create-token-mint.ts</a:t>
            </a:r>
          </a:p>
        </p:txBody>
      </p:sp>
      <p:sp>
        <p:nvSpPr>
          <p:cNvPr id="663" name="Continued on next page...."/>
          <p:cNvSpPr txBox="1"/>
          <p:nvPr/>
        </p:nvSpPr>
        <p:spPr>
          <a:xfrm>
            <a:off x="2287023" y="12086302"/>
            <a:ext cx="55430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...continued…"/>
          <p:cNvSpPr txBox="1"/>
          <p:nvPr/>
        </p:nvSpPr>
        <p:spPr>
          <a:xfrm>
            <a:off x="3723881" y="5091808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...continued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createMint(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sender.publicKey,</a:t>
            </a: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null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2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  <a:r>
              <a:rPr>
                <a:solidFill>
                  <a:srgbClr val="CE9178"/>
                </a:solidFill>
              </a:rPr>
              <a:t>"address"</a:t>
            </a:r>
            <a:r>
              <a:t>, tokenMint.toString(), 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Token Mint: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668" name="3. Make a token mint!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Make a token mint!</a:t>
            </a:r>
          </a:p>
        </p:txBody>
      </p:sp>
      <p:sp>
        <p:nvSpPr>
          <p:cNvPr id="669" name="npx esrun create-token-mint.ts"/>
          <p:cNvSpPr txBox="1"/>
          <p:nvPr/>
        </p:nvSpPr>
        <p:spPr>
          <a:xfrm>
            <a:off x="-2597978" y="11586037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create-token-mint.ts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670" name="create-token-mint.ts continued"/>
          <p:cNvSpPr txBox="1"/>
          <p:nvPr/>
        </p:nvSpPr>
        <p:spPr>
          <a:xfrm>
            <a:off x="2834419" y="3499880"/>
            <a:ext cx="643280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create-token-mint.ts continued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4. Open Solana Explorer…"/>
          <p:cNvSpPr txBox="1"/>
          <p:nvPr>
            <p:ph type="title"/>
          </p:nvPr>
        </p:nvSpPr>
        <p:spPr>
          <a:xfrm>
            <a:off x="1187777" y="6140450"/>
            <a:ext cx="9779001" cy="1435100"/>
          </a:xfrm>
          <a:prstGeom prst="rect">
            <a:avLst/>
          </a:prstGeom>
        </p:spPr>
        <p:txBody>
          <a:bodyPr/>
          <a:lstStyle/>
          <a:p>
            <a:pPr defTabSz="1365469">
              <a:defRPr spc="-95" sz="4760"/>
            </a:pPr>
            <a:r>
              <a:t>4. Open Solana Explorer</a:t>
            </a:r>
          </a:p>
          <a:p>
            <a:pPr defTabSz="1365469">
              <a:defRPr spc="-95" sz="4760"/>
            </a:pPr>
            <a:r>
              <a:t>and look at the new Token Mint!</a:t>
            </a:r>
          </a:p>
        </p:txBody>
      </p:sp>
      <p:pic>
        <p:nvPicPr>
          <p:cNvPr id="675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691" t="0" r="36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import { getOrCreateAssociatedTokenAccount } from &quot;@solana/spl-token&quot;;…"/>
          <p:cNvSpPr txBox="1"/>
          <p:nvPr/>
        </p:nvSpPr>
        <p:spPr>
          <a:xfrm>
            <a:off x="3520681" y="5025165"/>
            <a:ext cx="16936238" cy="6248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getOrCreateAssociatedTokenAccount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"@solana/spl-token"</a:t>
            </a:r>
            <a:r>
              <a:t>;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PublicKey,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sender.publicKey.toBase58()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678" name="5. Make a token account for a recipient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Make a token account for a recipient</a:t>
            </a:r>
          </a:p>
        </p:txBody>
      </p:sp>
      <p:sp>
        <p:nvSpPr>
          <p:cNvPr id="679" name="create-token-account.ts"/>
          <p:cNvSpPr txBox="1"/>
          <p:nvPr/>
        </p:nvSpPr>
        <p:spPr>
          <a:xfrm>
            <a:off x="2287023" y="2999615"/>
            <a:ext cx="503468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create-token-account.ts</a:t>
            </a:r>
          </a:p>
        </p:txBody>
      </p:sp>
      <p:sp>
        <p:nvSpPr>
          <p:cNvPr id="680" name="continued on next slide..."/>
          <p:cNvSpPr txBox="1"/>
          <p:nvPr/>
        </p:nvSpPr>
        <p:spPr>
          <a:xfrm>
            <a:off x="1956823" y="122198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// Subtitute in your token mint account from create-token-mint.ts…"/>
          <p:cNvSpPr txBox="1"/>
          <p:nvPr/>
        </p:nvSpPr>
        <p:spPr>
          <a:xfrm>
            <a:off x="3723881" y="3136008"/>
            <a:ext cx="16936238" cy="9448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your token mint account from create-token-mint.ts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"HYeUCAqdsQBkqQNHRoBPov42QySDhwM7zAqiorToosbz"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a recipient from addresses.ts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recipient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"Hxsgo2tPiu6967VUaEquk232riDKkaqK89wBvdSCgjH7"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tokenAccount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getOrCreateAssociatedTokenAccount(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recipient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  <a:r>
              <a:rPr>
                <a:solidFill>
                  <a:srgbClr val="CE9178"/>
                </a:solidFill>
              </a:rPr>
              <a:t>`Token Account: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t>tokenAccount.address.toBase58()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"address"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tokenAccount.address.toBase58(),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"devnet"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Created token Account: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685" name="6. Make a token account for a recipient continued"/>
          <p:cNvSpPr txBox="1"/>
          <p:nvPr/>
        </p:nvSpPr>
        <p:spPr>
          <a:xfrm>
            <a:off x="1103663" y="647517"/>
            <a:ext cx="2325947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a token account for a recipient continued</a:t>
            </a:r>
          </a:p>
        </p:txBody>
      </p:sp>
      <p:sp>
        <p:nvSpPr>
          <p:cNvPr id="686" name="create-token-account.ts continued"/>
          <p:cNvSpPr txBox="1"/>
          <p:nvPr/>
        </p:nvSpPr>
        <p:spPr>
          <a:xfrm>
            <a:off x="2337823" y="2288416"/>
            <a:ext cx="719450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create-token-account.ts continued</a:t>
            </a:r>
          </a:p>
        </p:txBody>
      </p:sp>
      <p:sp>
        <p:nvSpPr>
          <p:cNvPr id="687" name="npx esrun create-token-account.ts"/>
          <p:cNvSpPr txBox="1"/>
          <p:nvPr/>
        </p:nvSpPr>
        <p:spPr>
          <a:xfrm>
            <a:off x="-1988378" y="1279750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create-token-account.ts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7396">
            <a:off x="-3922316" y="60452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177307">
            <a:off x="22866018" y="9118600"/>
            <a:ext cx="695358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939800" y="-3976490"/>
            <a:ext cx="25732979" cy="2573298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-1429544" y="-2706192"/>
            <a:ext cx="27751088" cy="19636384"/>
          </a:xfrm>
          <a:prstGeom prst="rect">
            <a:avLst/>
          </a:prstGeom>
          <a:solidFill>
            <a:srgbClr val="000000">
              <a:alpha val="690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YMMETRIC CRYPTO"/>
          <p:cNvSpPr txBox="1"/>
          <p:nvPr/>
        </p:nvSpPr>
        <p:spPr>
          <a:xfrm>
            <a:off x="4138295" y="3795302"/>
            <a:ext cx="16107411" cy="612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19600"/>
            </a:lvl1pPr>
          </a:lstStyle>
          <a:p>
            <a:pPr/>
            <a:r>
              <a:t>SYMMETRIC CRYPTO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7. Open Solana Explorer and look at the recipient's new associated token account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024102">
              <a:defRPr spc="-71" sz="3570"/>
            </a:pPr>
            <a:r>
              <a:t>7. Open Solana Explorer and look at the recipient's new associated token account</a:t>
            </a: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  <a:r>
              <a:t>Who is the </a:t>
            </a:r>
            <a:r>
              <a:rPr>
                <a:solidFill>
                  <a:srgbClr val="8F4AF6"/>
                </a:solidFill>
              </a:rPr>
              <a:t>owner</a:t>
            </a:r>
            <a:r>
              <a:t> of the newly created token account? </a:t>
            </a: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  <a:r>
              <a:t>What is the </a:t>
            </a:r>
            <a:r>
              <a:rPr>
                <a:solidFill>
                  <a:srgbClr val="70ED9D"/>
                </a:solidFill>
              </a:rPr>
              <a:t>mint</a:t>
            </a:r>
            <a:r>
              <a:t> of the newly created token account?</a:t>
            </a:r>
          </a:p>
        </p:txBody>
      </p:sp>
      <p:pic>
        <p:nvPicPr>
          <p:cNvPr id="692" name="Screenshot 2024-03-26 at 07.54.55.png" descr="Screenshot 2024-03-26 at 07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4867" y="2901950"/>
            <a:ext cx="11341101" cy="791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import { mintTo } from &quot;@solana/spl-token&quot;;…"/>
          <p:cNvSpPr txBox="1"/>
          <p:nvPr/>
        </p:nvSpPr>
        <p:spPr>
          <a:xfrm>
            <a:off x="3723881" y="4294965"/>
            <a:ext cx="16936238" cy="7264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mintTo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"@solana/spl-token"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PublicKey,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token has two decimal places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MINOR_UNITS_PER_MAJOR_UNITS = Math.pow(</a:t>
            </a:r>
            <a:r>
              <a:rPr>
                <a:solidFill>
                  <a:srgbClr val="B5CEA8"/>
                </a:solidFill>
              </a:rPr>
              <a:t>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2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Substitute in your token mint account from create-token-mint.ts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"HNqDcFz6UNvfTZYFvZCDiV4FsZLk9umXZGaqNV6HA6TW"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695" name="8. Mint tokens!"/>
          <p:cNvSpPr txBox="1"/>
          <p:nvPr/>
        </p:nvSpPr>
        <p:spPr>
          <a:xfrm>
            <a:off x="1335645" y="1090326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8. Mint tokens! </a:t>
            </a:r>
          </a:p>
        </p:txBody>
      </p:sp>
      <p:sp>
        <p:nvSpPr>
          <p:cNvPr id="696" name="mint-tokens.ts"/>
          <p:cNvSpPr txBox="1"/>
          <p:nvPr/>
        </p:nvSpPr>
        <p:spPr>
          <a:xfrm>
            <a:off x="2287023" y="2999615"/>
            <a:ext cx="305364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mint-tokens.ts</a:t>
            </a:r>
          </a:p>
        </p:txBody>
      </p:sp>
      <p:sp>
        <p:nvSpPr>
          <p:cNvPr id="697" name="continued on next slide..."/>
          <p:cNvSpPr txBox="1"/>
          <p:nvPr/>
        </p:nvSpPr>
        <p:spPr>
          <a:xfrm>
            <a:off x="1956823" y="122198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// Subtitute in a recipient token account you just made…"/>
          <p:cNvSpPr txBox="1"/>
          <p:nvPr/>
        </p:nvSpPr>
        <p:spPr>
          <a:xfrm>
            <a:off x="3469881" y="4507608"/>
            <a:ext cx="16936238" cy="695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a recipient token account you just made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recipientAssociatedTokenAccount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"CTjoLdEeK8rk4YWYW9ZqACyjHexbYKH3hEoagHxLVEFs"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transactionSignature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mintTo(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recipientAssociatedTokenAccount,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10</a:t>
            </a:r>
            <a:r>
              <a:t> * MINOR_UNITS_PER_MAJOR_UNITS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  <a:r>
              <a:rPr>
                <a:solidFill>
                  <a:srgbClr val="CE9178"/>
                </a:solidFill>
              </a:rPr>
              <a:t>"transaction"</a:t>
            </a:r>
            <a:r>
              <a:t>, transactionSignature, 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Success! Mint Token Transaction: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702" name="9. Mint tokens (continued)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9. Mint tokens (continued) </a:t>
            </a:r>
          </a:p>
        </p:txBody>
      </p:sp>
      <p:sp>
        <p:nvSpPr>
          <p:cNvPr id="703" name="mint-tokens.ts"/>
          <p:cNvSpPr txBox="1"/>
          <p:nvPr/>
        </p:nvSpPr>
        <p:spPr>
          <a:xfrm>
            <a:off x="2287023" y="2999615"/>
            <a:ext cx="305364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mint-tokens.ts</a:t>
            </a:r>
          </a:p>
        </p:txBody>
      </p:sp>
      <p:sp>
        <p:nvSpPr>
          <p:cNvPr id="704" name="npx esrun mint-tokens.ts"/>
          <p:cNvSpPr txBox="1"/>
          <p:nvPr/>
        </p:nvSpPr>
        <p:spPr>
          <a:xfrm>
            <a:off x="-3359978" y="1234030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mint-tokens.ts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0. Open Solana Explorer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146019">
              <a:defRPr spc="-79" sz="3995"/>
            </a:pPr>
            <a:r>
              <a:t>10. Open Solana Explorer</a:t>
            </a: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  <a:r>
              <a:t>Look at the Token Program Mint to Instruction</a:t>
            </a: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  <a:r>
              <a:t>What is the </a:t>
            </a:r>
            <a:r>
              <a:rPr>
                <a:solidFill>
                  <a:srgbClr val="56A184"/>
                </a:solidFill>
              </a:rPr>
              <a:t>updated balance</a:t>
            </a:r>
            <a:r>
              <a:t> of the recipients Asociated Token Account?</a:t>
            </a:r>
          </a:p>
        </p:txBody>
      </p:sp>
      <p:pic>
        <p:nvPicPr>
          <p:cNvPr id="709" name="Screenshot 2024-03-26 at 07.54.55.png" descr="Screenshot 2024-03-26 at 07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4867" y="2901950"/>
            <a:ext cx="11341101" cy="791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import &quot;dotenv/config&quot;;…"/>
          <p:cNvSpPr txBox="1"/>
          <p:nvPr/>
        </p:nvSpPr>
        <p:spPr>
          <a:xfrm>
            <a:off x="3520681" y="3844065"/>
            <a:ext cx="16936238" cy="8610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PublicKey,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getOrCreateAssociatedTokenAccount, transfer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"@solana/spl-token"</a:t>
            </a:r>
            <a:r>
              <a:t>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sender.publicKey.toBase58()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Add the recipient public key here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recipient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"YOUR_RECIPIENT_HERE"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your token mint account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"YOUR_TOKEN_MINT_ADDRESS_HERE"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token has two decimal places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MINOR_UNITS_PER_MAJOR_UNITS = Math.pow(</a:t>
            </a:r>
            <a:r>
              <a:rPr>
                <a:solidFill>
                  <a:srgbClr val="B5CEA8"/>
                </a:solidFill>
              </a:rPr>
              <a:t>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2</a:t>
            </a:r>
            <a:r>
              <a:t>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`💸 Attempting to send 1 token to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recipient.toBase58()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...`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712" name="11. Send tokens!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11. Send tokens! </a:t>
            </a:r>
          </a:p>
        </p:txBody>
      </p:sp>
      <p:sp>
        <p:nvSpPr>
          <p:cNvPr id="713" name="send-spl-tokens.ts"/>
          <p:cNvSpPr txBox="1"/>
          <p:nvPr/>
        </p:nvSpPr>
        <p:spPr>
          <a:xfrm>
            <a:off x="2287023" y="2999615"/>
            <a:ext cx="394243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send-spl-tokens.ts</a:t>
            </a:r>
          </a:p>
        </p:txBody>
      </p:sp>
      <p:sp>
        <p:nvSpPr>
          <p:cNvPr id="714" name="continued on next slide..."/>
          <p:cNvSpPr txBox="1"/>
          <p:nvPr/>
        </p:nvSpPr>
        <p:spPr>
          <a:xfrm>
            <a:off x="1983947" y="12664216"/>
            <a:ext cx="525505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// Get or create the source and destination token accounts to store this token…"/>
          <p:cNvSpPr txBox="1"/>
          <p:nvPr/>
        </p:nvSpPr>
        <p:spPr>
          <a:xfrm>
            <a:off x="3469881" y="3955158"/>
            <a:ext cx="16936238" cy="80645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17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Get or create the source and destination token accounts to store this token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sourceTokenAccount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getOrCreateAssociatedTokenAccount(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sender.publicKey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destinationTokenAccount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getOrCreateAssociatedTokenAccount(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recipient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7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Transfer the tokens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signature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transfer(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sourceTokenAccount.address,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destinationTokenAccount.address,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</a:t>
            </a:r>
            <a:r>
              <a:t> * MINOR_UNITS_PER_MAJOR_UNITS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explorerLink = getExplorerLink(</a:t>
            </a:r>
            <a:r>
              <a:rPr>
                <a:solidFill>
                  <a:srgbClr val="CE9178"/>
                </a:solidFill>
              </a:rPr>
              <a:t>"transaction"</a:t>
            </a:r>
            <a:r>
              <a:t>, signature, 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);</a:t>
            </a:r>
          </a:p>
          <a:p>
            <a:pPr algn="l" defTabSz="457200">
              <a:defRPr sz="1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Transaction confirmed, explorer link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explorerLink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719" name="12. Send tokens (continued)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12. Send tokens (continued) </a:t>
            </a:r>
          </a:p>
        </p:txBody>
      </p:sp>
      <p:sp>
        <p:nvSpPr>
          <p:cNvPr id="720" name="send-spl-tokens.ts"/>
          <p:cNvSpPr txBox="1"/>
          <p:nvPr/>
        </p:nvSpPr>
        <p:spPr>
          <a:xfrm>
            <a:off x="2287023" y="2999615"/>
            <a:ext cx="394243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send-spl-tokens.ts</a:t>
            </a:r>
          </a:p>
        </p:txBody>
      </p:sp>
      <p:sp>
        <p:nvSpPr>
          <p:cNvPr id="721" name="npx esrun send-spl-tokens.ts"/>
          <p:cNvSpPr txBox="1"/>
          <p:nvPr/>
        </p:nvSpPr>
        <p:spPr>
          <a:xfrm>
            <a:off x="-3359978" y="1234030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send-spl-tokens.ts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13. Open the transaction in Solana Explorer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609303">
              <a:defRPr spc="-112" sz="5610"/>
            </a:pPr>
            <a:r>
              <a:t>13. Open the transaction in Solana Explorer</a:t>
            </a:r>
          </a:p>
          <a:p>
            <a:pPr defTabSz="1609303">
              <a:defRPr spc="-112" sz="5610"/>
            </a:pPr>
            <a:br/>
            <a:r>
              <a:t>What </a:t>
            </a:r>
            <a:r>
              <a:rPr>
                <a:solidFill>
                  <a:srgbClr val="16F195"/>
                </a:solidFill>
              </a:rPr>
              <a:t>accounts</a:t>
            </a:r>
            <a:r>
              <a:t> were involved in sending the SPL token?</a:t>
            </a:r>
          </a:p>
        </p:txBody>
      </p:sp>
      <p:pic>
        <p:nvPicPr>
          <p:cNvPr id="726" name="Screenshot 2024-05-07 at 15.47.16.png" descr="Screenshot 2024-05-07 at 15.4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4607" y="3262630"/>
            <a:ext cx="12281620" cy="7190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Lesson 4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4 feedback</a:t>
            </a:r>
          </a:p>
        </p:txBody>
      </p:sp>
      <p:sp>
        <p:nvSpPr>
          <p:cNvPr id="729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730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METADATA"/>
          <p:cNvSpPr txBox="1"/>
          <p:nvPr/>
        </p:nvSpPr>
        <p:spPr>
          <a:xfrm>
            <a:off x="5542203" y="5802933"/>
            <a:ext cx="13299594" cy="307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METADATA</a:t>
            </a:r>
          </a:p>
        </p:txBody>
      </p:sp>
      <p:sp>
        <p:nvSpPr>
          <p:cNvPr id="736" name="LESSON 5: TOKEN"/>
          <p:cNvSpPr txBox="1"/>
          <p:nvPr/>
        </p:nvSpPr>
        <p:spPr>
          <a:xfrm>
            <a:off x="8043824" y="4835671"/>
            <a:ext cx="829635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5: TOKEN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747" name="Metaplex adds metadata - additional data, like a name and symbol - for both regular tokens and NFTs."/>
          <p:cNvSpPr txBox="1"/>
          <p:nvPr/>
        </p:nvSpPr>
        <p:spPr>
          <a:xfrm>
            <a:off x="497111" y="6692268"/>
            <a:ext cx="6301502" cy="356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Metaplex adds </a:t>
            </a:r>
            <a:r>
              <a:rPr>
                <a:solidFill>
                  <a:srgbClr val="8F4AF6"/>
                </a:solidFill>
              </a:rPr>
              <a:t>metadata</a:t>
            </a:r>
            <a:r>
              <a:t> - additional data, like a name and symbol - for both regular tokens and NFTs.</a:t>
            </a:r>
          </a:p>
        </p:txBody>
      </p:sp>
      <p:pic>
        <p:nvPicPr>
          <p:cNvPr id="748" name="RLyqGJUW5EFeauMC9Dt8VV.png" descr="RLyqGJUW5EFeauMC9Dt8VV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804628" y="-4429824"/>
            <a:ext cx="7620001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7396">
            <a:off x="-1819889" y="31496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280554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ENDER AND RECIPIENT…"/>
          <p:cNvSpPr txBox="1"/>
          <p:nvPr/>
        </p:nvSpPr>
        <p:spPr>
          <a:xfrm>
            <a:off x="4831841" y="53516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761" name="Metaplex adds metadata - additional data, like a name and symbol - for both regular tokens and NFTs.…"/>
          <p:cNvSpPr txBox="1"/>
          <p:nvPr/>
        </p:nvSpPr>
        <p:spPr>
          <a:xfrm>
            <a:off x="497111" y="6692268"/>
            <a:ext cx="6301502" cy="356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Metaplex adds </a:t>
            </a:r>
            <a:r>
              <a:rPr>
                <a:solidFill>
                  <a:srgbClr val="8F4AF6"/>
                </a:solidFill>
              </a:rPr>
              <a:t>metadata</a:t>
            </a:r>
            <a:r>
              <a:t> - additional data, like a name and symbol - for both regular tokens and NFTs.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metadata is stored in a </a:t>
            </a:r>
            <a:r>
              <a:rPr>
                <a:solidFill>
                  <a:srgbClr val="70ED9D"/>
                </a:solidFill>
              </a:rPr>
              <a:t>Solana PDA</a:t>
            </a:r>
            <a:r>
              <a:t>.</a:t>
            </a:r>
          </a:p>
        </p:txBody>
      </p:sp>
      <p:pic>
        <p:nvPicPr>
          <p:cNvPr id="762" name="NgRyRCbCzWLq7cmTt1NDaA.png" descr="NgRyRCbCzWLq7cmTt1NDa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5062907" y="5705020"/>
            <a:ext cx="5255927" cy="230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2184400" y="17729200"/>
            <a:ext cx="6350000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44084" y="361950"/>
            <a:ext cx="6146801" cy="308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NgRyRCbCzWLq7cmTt1NDaA.png" descr="NgRyRCbCzWLq7cmTt1NDa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693" y="3981603"/>
            <a:ext cx="5255927" cy="230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74800" y="7010400"/>
            <a:ext cx="6350000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44084" y="361950"/>
            <a:ext cx="6146801" cy="308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787" name="CREATE TOKEN METADATA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CREATE TOKEN METADATA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npm i &quot;@metaplex-foundation/mpl-token-metadata@2&quot;"/>
          <p:cNvSpPr txBox="1"/>
          <p:nvPr/>
        </p:nvSpPr>
        <p:spPr>
          <a:xfrm>
            <a:off x="3723881" y="6508749"/>
            <a:ext cx="169362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npm i "@metaplex-foundation/mpl-token-metadata@2"</a:t>
            </a:r>
          </a:p>
        </p:txBody>
      </p:sp>
      <p:sp>
        <p:nvSpPr>
          <p:cNvPr id="790" name="1. Install Metaplex version 2"/>
          <p:cNvSpPr txBox="1"/>
          <p:nvPr/>
        </p:nvSpPr>
        <p:spPr>
          <a:xfrm>
            <a:off x="1682133" y="2101902"/>
            <a:ext cx="1415316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Install Metaplex version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// This uses &quot;@metaplex-foundation/mpl-token-metadata@2&quot; to create tokens…"/>
          <p:cNvSpPr txBox="1"/>
          <p:nvPr/>
        </p:nvSpPr>
        <p:spPr>
          <a:xfrm>
            <a:off x="2835638" y="2536297"/>
            <a:ext cx="16936238" cy="101600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This uses "@metaplex-foundation/mpl-token-metadata@2" to create tokens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sendAndConfirmTransaction,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Yes, createCreate! We're making an instruction for createMetadataV3...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createCreateMetadataAccountV3Instruction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"@metaplex-foundation/mpl-token-metadata"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user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user.publicKey.toBase58()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795" name="2. Load a keypair and connect"/>
          <p:cNvSpPr txBox="1"/>
          <p:nvPr/>
        </p:nvSpPr>
        <p:spPr>
          <a:xfrm>
            <a:off x="1408463" y="352605"/>
            <a:ext cx="1979058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Load a keypair and connect</a:t>
            </a:r>
          </a:p>
        </p:txBody>
      </p:sp>
      <p:sp>
        <p:nvSpPr>
          <p:cNvPr id="796" name="create-token-metadata.ts"/>
          <p:cNvSpPr txBox="1"/>
          <p:nvPr/>
        </p:nvSpPr>
        <p:spPr>
          <a:xfrm>
            <a:off x="2401323" y="1710640"/>
            <a:ext cx="53144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</a:t>
            </a:r>
          </a:p>
        </p:txBody>
      </p:sp>
      <p:sp>
        <p:nvSpPr>
          <p:cNvPr id="797" name="Continued on next page...."/>
          <p:cNvSpPr txBox="1"/>
          <p:nvPr/>
        </p:nvSpPr>
        <p:spPr>
          <a:xfrm>
            <a:off x="2287023" y="12936566"/>
            <a:ext cx="55430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onst TOKEN_METADATA_PROGRAM_ID = new PublicKey(…"/>
          <p:cNvSpPr txBox="1"/>
          <p:nvPr/>
        </p:nvSpPr>
        <p:spPr>
          <a:xfrm>
            <a:off x="3723881" y="3872608"/>
            <a:ext cx="16936238" cy="7975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TOKEN_METADATA_PROGRAM_ID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"metaqbxxUerdq28cj1RbAWkYQm3ybzjb6a8bt518x1s"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your token mint account from create-token-mint.ts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"HNqDcFz6UNvfTZYFvZCDiV4FsZLk9umXZGaqNV6HA6TW"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metadataData = {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name: </a:t>
            </a:r>
            <a:r>
              <a:t>"Solana Training Token"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symbol: </a:t>
            </a:r>
            <a:r>
              <a:rPr>
                <a:solidFill>
                  <a:srgbClr val="CE9178"/>
                </a:solidFill>
              </a:rPr>
              <a:t>"TRAINING"</a:t>
            </a:r>
            <a:r>
              <a:t>,</a:t>
            </a: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Arweave / IPFS / Pinata etc link using metaplex standard for off-chain data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uri: </a:t>
            </a:r>
            <a:r>
              <a:t>"https://arweave.net/1234"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sellerFeeBasisPoints: </a:t>
            </a:r>
            <a:r>
              <a:rPr>
                <a:solidFill>
                  <a:srgbClr val="B5CEA8"/>
                </a:solidFill>
              </a:rPr>
              <a:t>0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creators: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collection: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uses: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  <p:sp>
        <p:nvSpPr>
          <p:cNvPr id="802" name="3. Set our Metadata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Set our Metadata</a:t>
            </a:r>
          </a:p>
        </p:txBody>
      </p:sp>
      <p:sp>
        <p:nvSpPr>
          <p:cNvPr id="803" name="create-token-metadata.ts (continued)"/>
          <p:cNvSpPr txBox="1"/>
          <p:nvPr/>
        </p:nvSpPr>
        <p:spPr>
          <a:xfrm>
            <a:off x="2401323" y="21325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804" name="Continued on next page...."/>
          <p:cNvSpPr txBox="1"/>
          <p:nvPr/>
        </p:nvSpPr>
        <p:spPr>
          <a:xfrm>
            <a:off x="2287023" y="12746702"/>
            <a:ext cx="554309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onst metadataPDAAndBump = PublicKey.findProgramAddressSync(…"/>
          <p:cNvSpPr txBox="1"/>
          <p:nvPr/>
        </p:nvSpPr>
        <p:spPr>
          <a:xfrm>
            <a:off x="3317481" y="2450208"/>
            <a:ext cx="16936238" cy="1061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metadataPDAAndBump = PublicKey.findProgramAddressSync(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Buffer.from(</a:t>
            </a:r>
            <a:r>
              <a:rPr>
                <a:solidFill>
                  <a:srgbClr val="CE9178"/>
                </a:solidFill>
              </a:rPr>
              <a:t>"metadata"</a:t>
            </a:r>
            <a:r>
              <a:t>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TOKEN_METADATA_PROGRAM_ID.toBuffer(),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tokenMintAccount.toBuffer(),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],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TOKEN_METADATA_PROGRAM_ID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metadataPDA = metadataPDAAndBump[</a:t>
            </a:r>
            <a:r>
              <a:rPr>
                <a:solidFill>
                  <a:srgbClr val="B5CEA8"/>
                </a:solidFill>
              </a:rPr>
              <a:t>0</a:t>
            </a:r>
            <a:r>
              <a:t>];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Transaction();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createMetadataAccountInstruction =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createCreateMetadataAccountV3Instruction(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metadata: metadataPDA,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mint: tokenMintAccount,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mintAuthority: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payer: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updateAuthority: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createMetadataAccountArgsV3: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collectionDetails: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data: metadataData,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isMutable: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transaction.add(createMetadataAccountInstruction);</a:t>
            </a:r>
          </a:p>
        </p:txBody>
      </p:sp>
      <p:sp>
        <p:nvSpPr>
          <p:cNvPr id="809" name="4. Make a PDA to store it"/>
          <p:cNvSpPr txBox="1"/>
          <p:nvPr/>
        </p:nvSpPr>
        <p:spPr>
          <a:xfrm>
            <a:off x="1408463" y="342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Make a PDA to store it</a:t>
            </a:r>
          </a:p>
        </p:txBody>
      </p:sp>
      <p:sp>
        <p:nvSpPr>
          <p:cNvPr id="810" name="create-token-metadata.ts (continued)"/>
          <p:cNvSpPr txBox="1"/>
          <p:nvPr/>
        </p:nvSpPr>
        <p:spPr>
          <a:xfrm>
            <a:off x="2198123" y="15102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811" name="Continued on next page...."/>
          <p:cNvSpPr txBox="1"/>
          <p:nvPr/>
        </p:nvSpPr>
        <p:spPr>
          <a:xfrm>
            <a:off x="2236223" y="13169267"/>
            <a:ext cx="554309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await sendAndConfirmTransaction(…"/>
          <p:cNvSpPr txBox="1"/>
          <p:nvPr/>
        </p:nvSpPr>
        <p:spPr>
          <a:xfrm>
            <a:off x="3317481" y="4763744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sendAndConfirmTransaction(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[user]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tokenMintLink = getExplorerLink(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"address"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tokenMintAccount.toString(),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"devnet"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Look at the token mint again: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tokenMintLink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816" name="5. Create our Metadata account!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Create our Metadata account!</a:t>
            </a:r>
          </a:p>
        </p:txBody>
      </p:sp>
      <p:sp>
        <p:nvSpPr>
          <p:cNvPr id="817" name="create-token-metadata.ts (continued)"/>
          <p:cNvSpPr txBox="1"/>
          <p:nvPr/>
        </p:nvSpPr>
        <p:spPr>
          <a:xfrm>
            <a:off x="2401323" y="21325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818" name="npx esrun create-token-metadata.ts"/>
          <p:cNvSpPr txBox="1"/>
          <p:nvPr/>
        </p:nvSpPr>
        <p:spPr>
          <a:xfrm>
            <a:off x="-2211228" y="12297237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create-token-metadata.ts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6. Open Solana Explorer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170402">
              <a:defRPr spc="-81" sz="4080"/>
            </a:pPr>
            <a:r>
              <a:t>6. Open Solana Explorer</a:t>
            </a: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  <a:r>
              <a:t>Look at the Token Mint - what changed?</a:t>
            </a: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  <a:r>
              <a:t>Click the </a:t>
            </a:r>
            <a:r>
              <a:rPr>
                <a:solidFill>
                  <a:srgbClr val="56A184"/>
                </a:solidFill>
              </a:rPr>
              <a:t>metadata tab</a:t>
            </a:r>
            <a:r>
              <a:t> of the token mint. What can you see?</a:t>
            </a:r>
          </a:p>
        </p:txBody>
      </p:sp>
      <p:pic>
        <p:nvPicPr>
          <p:cNvPr id="823" name="Screenshot 2024-03-27 at 08.55.43.png" descr="Screenshot 2024-03-27 at 08.5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6050" y="1638300"/>
            <a:ext cx="12611100" cy="1043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Lesson 5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5 feedback</a:t>
            </a:r>
          </a:p>
        </p:txBody>
      </p:sp>
      <p:sp>
        <p:nvSpPr>
          <p:cNvPr id="826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827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9324">
            <a:off x="-1074159" y="753251"/>
            <a:ext cx="10869837" cy="1959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18835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ender encrypts…"/>
          <p:cNvSpPr txBox="1"/>
          <p:nvPr/>
        </p:nvSpPr>
        <p:spPr>
          <a:xfrm>
            <a:off x="6186373" y="7521261"/>
            <a:ext cx="12011254" cy="2963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encrypts </a:t>
            </a:r>
          </a:p>
          <a:p>
            <a:pPr>
              <a:defRPr cap="all" sz="9600"/>
            </a:pPr>
            <a:r>
              <a:t>USING THE secret</a:t>
            </a:r>
          </a:p>
        </p:txBody>
      </p:sp>
      <p:sp>
        <p:nvSpPr>
          <p:cNvPr id="216" name="SENDER AND RECIPIENT…"/>
          <p:cNvSpPr txBox="1"/>
          <p:nvPr/>
        </p:nvSpPr>
        <p:spPr>
          <a:xfrm>
            <a:off x="4831841" y="29640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400">
        <p159:morph option="byObject"/>
      </p:transition>
    </mc:Choice>
    <mc:Fallback>
      <p:transition spd="fast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ANCHOR"/>
          <p:cNvSpPr txBox="1"/>
          <p:nvPr/>
        </p:nvSpPr>
        <p:spPr>
          <a:xfrm>
            <a:off x="6648653" y="5802933"/>
            <a:ext cx="11086694" cy="307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ANCHOR</a:t>
            </a:r>
          </a:p>
        </p:txBody>
      </p:sp>
      <p:sp>
        <p:nvSpPr>
          <p:cNvPr id="833" name="LESSON 6: INTRO TO"/>
          <p:cNvSpPr txBox="1"/>
          <p:nvPr/>
        </p:nvSpPr>
        <p:spPr>
          <a:xfrm>
            <a:off x="7188860" y="4835671"/>
            <a:ext cx="1000628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6: INTRO TO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he most popular way to build onchain apps is using Rust using the Anchor framework.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pPr defTabSz="2365188">
              <a:defRPr spc="-225" sz="11252"/>
            </a:pPr>
            <a:r>
              <a:t>The most popular way to build onchain apps is using </a:t>
            </a:r>
            <a:r>
              <a:rPr>
                <a:solidFill>
                  <a:srgbClr val="9844FD"/>
                </a:solidFill>
              </a:rPr>
              <a:t>Rust</a:t>
            </a:r>
            <a:r>
              <a:t> using the </a:t>
            </a:r>
            <a:r>
              <a:rPr>
                <a:solidFill>
                  <a:srgbClr val="14F195"/>
                </a:solidFill>
              </a:rPr>
              <a:t>Anchor</a:t>
            </a:r>
            <a:r>
              <a:t> framework.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Image" descr="Image"/>
          <p:cNvPicPr>
            <a:picLocks noChangeAspect="1"/>
          </p:cNvPicPr>
          <p:nvPr/>
        </p:nvPicPr>
        <p:blipFill>
          <a:blip r:embed="rId3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0415" y="-287614"/>
            <a:ext cx="16952154" cy="1742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48ixuTxnXtzHWQ7WwBqSGu.png" descr="48ixuTxnXtzHWQ7WwBqSGu.png"/>
          <p:cNvPicPr>
            <a:picLocks noChangeAspect="1"/>
          </p:cNvPicPr>
          <p:nvPr/>
        </p:nvPicPr>
        <p:blipFill>
          <a:blip r:embed="rId5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FFUDX4QEzQ6fwn32BY26zn.png" descr="FFUDX4QEzQ6fwn32BY26z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20042" y="7591867"/>
            <a:ext cx="3872900" cy="2291466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Our first program sets Favorite things using a Program Derived Address to store them."/>
          <p:cNvSpPr txBox="1"/>
          <p:nvPr/>
        </p:nvSpPr>
        <p:spPr>
          <a:xfrm>
            <a:off x="749655" y="7949744"/>
            <a:ext cx="7058505" cy="157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200"/>
            </a:pPr>
            <a:r>
              <a:t>Our first program sets </a:t>
            </a:r>
            <a:r>
              <a:rPr>
                <a:solidFill>
                  <a:srgbClr val="9945FF"/>
                </a:solidFill>
              </a:rPr>
              <a:t>Favorite things </a:t>
            </a:r>
            <a:r>
              <a:t>using a </a:t>
            </a:r>
            <a:r>
              <a:rPr>
                <a:solidFill>
                  <a:srgbClr val="14F195"/>
                </a:solidFill>
              </a:rPr>
              <a:t>Program Derived Address</a:t>
            </a:r>
            <a:r>
              <a:t> to store them.</a:t>
            </a:r>
          </a:p>
        </p:txBody>
      </p:sp>
      <p:pic>
        <p:nvPicPr>
          <p:cNvPr id="845" name="PN6AFqX127iDYVUkCC6iEj.png" descr="PN6AFqX127iDYVUkCC6iEj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2123" y="2620381"/>
            <a:ext cx="4689866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06427" y="8023490"/>
            <a:ext cx="4815349" cy="2985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ust equivalents of TypeScript concepts"/>
          <p:cNvSpPr txBox="1"/>
          <p:nvPr>
            <p:ph type="ctrTitle"/>
          </p:nvPr>
        </p:nvSpPr>
        <p:spPr>
          <a:xfrm>
            <a:off x="906078" y="734338"/>
            <a:ext cx="21971004" cy="1481872"/>
          </a:xfrm>
          <a:prstGeom prst="rect">
            <a:avLst/>
          </a:prstGeom>
        </p:spPr>
        <p:txBody>
          <a:bodyPr/>
          <a:lstStyle>
            <a:lvl1pPr defTabSz="1901904">
              <a:defRPr spc="-180" sz="9048"/>
            </a:lvl1pPr>
          </a:lstStyle>
          <a:p>
            <a:pPr/>
            <a:r>
              <a:t>Rust equivalents of TypeScript concepts</a:t>
            </a:r>
          </a:p>
        </p:txBody>
      </p:sp>
      <p:graphicFrame>
        <p:nvGraphicFramePr>
          <p:cNvPr id="849" name="Table 1"/>
          <p:cNvGraphicFramePr/>
          <p:nvPr/>
        </p:nvGraphicFramePr>
        <p:xfrm>
          <a:off x="1206496" y="2730500"/>
          <a:ext cx="22376479" cy="1028050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7454592"/>
                <a:gridCol w="7454592"/>
                <a:gridCol w="7454592"/>
              </a:tblGrid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TypeScript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Rust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Number, BN, BigInt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u8, u16, u32, etc.
i8, i16, i32 etc 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means has a +/-
Then size in bits.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String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String, str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Array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Array or vec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Syntax is the same, so Vec&lt;str&gt;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Record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Struct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Macro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Applied at compile time, to wrap around the next statement and generate code.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import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Dependencies are crates in [dependencies] in Cargo.toml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858" name="ONCHAIN PROGRAMMING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ONCHAIN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A minor note on this lab:"/>
          <p:cNvSpPr txBox="1"/>
          <p:nvPr>
            <p:ph type="ctrTitle"/>
          </p:nvPr>
        </p:nvSpPr>
        <p:spPr>
          <a:xfrm>
            <a:off x="1206498" y="16351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A minor note on this lab:</a:t>
            </a:r>
          </a:p>
        </p:txBody>
      </p:sp>
      <p:sp>
        <p:nvSpPr>
          <p:cNvPr id="861" name="The word 'favorites' is spelt differently in British English and American English.…"/>
          <p:cNvSpPr txBox="1"/>
          <p:nvPr>
            <p:ph type="subTitle" sz="half" idx="1"/>
          </p:nvPr>
        </p:nvSpPr>
        <p:spPr>
          <a:xfrm>
            <a:off x="1206501" y="6536465"/>
            <a:ext cx="21971001" cy="3356869"/>
          </a:xfrm>
          <a:prstGeom prst="rect">
            <a:avLst/>
          </a:prstGeom>
        </p:spPr>
        <p:txBody>
          <a:bodyPr/>
          <a:lstStyle/>
          <a:p>
            <a:pPr defTabSz="635634">
              <a:defRPr sz="4235"/>
            </a:pPr>
            <a:r>
              <a:t>The word 'favorites' is spelt differently in British English and American English.</a:t>
            </a:r>
          </a:p>
          <a:p>
            <a:pPr defTabSz="635634">
              <a:defRPr sz="4235"/>
            </a:pPr>
          </a:p>
          <a:p>
            <a:pPr defTabSz="635634">
              <a:defRPr sz="4235"/>
            </a:pPr>
            <a:r>
              <a:t>Be consistent in your spelling! </a:t>
            </a:r>
          </a:p>
          <a:p>
            <a:pPr defTabSz="635634">
              <a:defRPr sz="4235"/>
            </a:pPr>
          </a:p>
          <a:p>
            <a:pPr defTabSz="635634">
              <a:defRPr sz="4235"/>
            </a:pPr>
            <a:r>
              <a:t>These examples use American English.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1. Install Solana CLI, Rust and Anchor"/>
          <p:cNvSpPr txBox="1"/>
          <p:nvPr/>
        </p:nvSpPr>
        <p:spPr>
          <a:xfrm>
            <a:off x="1682133" y="2101902"/>
            <a:ext cx="2162592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Install Solana CLI, Rust and Anchor</a:t>
            </a:r>
          </a:p>
        </p:txBody>
      </p:sp>
      <p:sp>
        <p:nvSpPr>
          <p:cNvPr id="866" name="Solana CLI beta release…"/>
          <p:cNvSpPr txBox="1"/>
          <p:nvPr/>
        </p:nvSpPr>
        <p:spPr>
          <a:xfrm>
            <a:off x="2166044" y="5418865"/>
            <a:ext cx="14015443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/>
            </a:pPr>
            <a:r>
              <a:rPr b="1"/>
              <a:t>Solana CLI beta release</a:t>
            </a:r>
            <a:endParaRPr b="1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55A4F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FFFF"/>
                </a:solidFill>
              </a:rPr>
              <a:t>sh -c "$(curl -sSfL </a:t>
            </a:r>
            <a:r>
              <a:t>https://release.solana.com/beta/install</a:t>
            </a:r>
            <a:r>
              <a:rPr>
                <a:solidFill>
                  <a:srgbClr val="FFFFFF"/>
                </a:solidFill>
              </a:rPr>
              <a:t>)"</a:t>
            </a:r>
            <a:endParaRPr>
              <a:solidFill>
                <a:srgbClr val="FFFFFF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55A4F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/>
            </a:pPr>
            <a:r>
              <a:rPr b="1"/>
              <a:t>Rust 1.76</a:t>
            </a:r>
            <a:endParaRPr b="1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curl --proto '=https' --tlsv1.2 -sSf https://sh.rustup.rs | sh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/>
            </a:pPr>
            <a:r>
              <a:rPr b="1"/>
              <a:t>Anchor 0.30</a:t>
            </a:r>
            <a:endParaRPr b="1"/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cargo install --git https://github.com/coral-xyz/anchor avm --locked --force</a:t>
            </a:r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avm install latest</a:t>
            </a:r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avm use latest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anchor init favorites…"/>
          <p:cNvSpPr txBox="1"/>
          <p:nvPr/>
        </p:nvSpPr>
        <p:spPr>
          <a:xfrm>
            <a:off x="3723881" y="6307865"/>
            <a:ext cx="16936238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init favorites</a:t>
            </a: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favorites</a:t>
            </a: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test</a:t>
            </a:r>
          </a:p>
        </p:txBody>
      </p:sp>
      <p:sp>
        <p:nvSpPr>
          <p:cNvPr id="871" name="2. Make a new anchor project, and run the default tests"/>
          <p:cNvSpPr txBox="1"/>
          <p:nvPr/>
        </p:nvSpPr>
        <p:spPr>
          <a:xfrm>
            <a:off x="1682133" y="1543102"/>
            <a:ext cx="14153160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new anchor project, and run the default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3. Troubleshoot Anchor!"/>
          <p:cNvSpPr txBox="1"/>
          <p:nvPr/>
        </p:nvSpPr>
        <p:spPr>
          <a:xfrm>
            <a:off x="1130583" y="484993"/>
            <a:ext cx="1415316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Troubleshoot Anchor!</a:t>
            </a:r>
          </a:p>
        </p:txBody>
      </p:sp>
      <p:graphicFrame>
        <p:nvGraphicFramePr>
          <p:cNvPr id="876" name="Table 1"/>
          <p:cNvGraphicFramePr/>
          <p:nvPr/>
        </p:nvGraphicFramePr>
        <p:xfrm>
          <a:off x="1641710" y="2507822"/>
          <a:ext cx="21624407" cy="107358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805853"/>
                <a:gridCol w="10805853"/>
              </a:tblGrid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Error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Fix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package `solana-program v1.18.11` cannot be built because it requires rustc 1.75.0 or newer, while the currently active rustc version is 1.72.0-dev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cargo add solana-program@"=1.18.5"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No license field in package.json warning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Open package.json, add "license": "MIT" or "license": "UNLICENSED" depending on preferences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Error: Unable to read keypair file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Add a keypair (just the array of numbers) to ~/.config/solana/id.json
solana-keygen new --no-bip39-passphrase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4. Question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Questions:</a:t>
            </a:r>
          </a:p>
        </p:txBody>
      </p:sp>
      <p:sp>
        <p:nvSpPr>
          <p:cNvPr id="879" name="Does the anchor project compile without any warnings?…"/>
          <p:cNvSpPr txBox="1"/>
          <p:nvPr>
            <p:ph type="body" idx="21"/>
          </p:nvPr>
        </p:nvSpPr>
        <p:spPr>
          <a:xfrm>
            <a:off x="1726473" y="4763727"/>
            <a:ext cx="22782818" cy="57397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Does the anchor project compile without any warnings?</a:t>
            </a:r>
          </a:p>
          <a:p>
            <a:pPr/>
          </a:p>
          <a:p>
            <a:pPr/>
            <a:r>
              <a:t>What is the name of the instruction handler?</a:t>
            </a:r>
          </a:p>
          <a:p>
            <a:pPr/>
          </a:p>
          <a:p>
            <a:pPr/>
            <a:r>
              <a:t>The program has a ID, which is a pubkey. </a:t>
            </a:r>
          </a:p>
          <a:p>
            <a:pPr/>
            <a:r>
              <a:t>Where does the keypair for this exist? Hint: it's in your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